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5" r:id="rId6"/>
    <p:sldId id="260" r:id="rId7"/>
    <p:sldId id="261" r:id="rId8"/>
    <p:sldId id="281" r:id="rId9"/>
    <p:sldId id="276" r:id="rId1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gzenwnCswstzDRuydB8Nkf5fOA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 Dlouhá" initials="" lastIdx="2" clrIdx="0"/>
  <p:cmAuthor id="1" name="Vilhelmová Monika" initials="" lastIdx="1" clrIdx="1"/>
  <p:cmAuthor id="2" name="Vilhelmová Monika" initials="VM" lastIdx="7" clrIdx="2">
    <p:extLst>
      <p:ext uri="{19B8F6BF-5375-455C-9EA6-DF929625EA0E}">
        <p15:presenceInfo xmlns:p15="http://schemas.microsoft.com/office/powerpoint/2012/main" userId="S-1-5-21-1022765151-333211815-1520766640-2608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E74183-E479-47DA-B4A9-E9855B2B6187}">
  <a:tblStyle styleId="{24E74183-E479-47DA-B4A9-E9855B2B61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35D9170-06EA-473D-81BC-13DDB073718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66508" autoAdjust="0"/>
  </p:normalViewPr>
  <p:slideViewPr>
    <p:cSldViewPr snapToGrid="0">
      <p:cViewPr varScale="1">
        <p:scale>
          <a:sx n="75" d="100"/>
          <a:sy n="75" d="100"/>
        </p:scale>
        <p:origin x="26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1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67A61-2C03-4042-919D-77696868B7D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DD829DC-7D85-4945-B0DE-48236E134D4B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b="1" dirty="0" smtClean="0">
              <a:latin typeface="Roboto Black"/>
            </a:rPr>
            <a:t>Schvalovací proces</a:t>
          </a:r>
          <a:endParaRPr lang="cs-CZ" b="1" dirty="0">
            <a:latin typeface="Roboto Black"/>
          </a:endParaRPr>
        </a:p>
      </dgm:t>
    </dgm:pt>
    <dgm:pt modelId="{1814B714-381A-45B2-9003-875D889C30A7}" type="parTrans" cxnId="{4F7ED14E-1583-4E10-8578-EA017B4E3C8F}">
      <dgm:prSet/>
      <dgm:spPr/>
      <dgm:t>
        <a:bodyPr/>
        <a:lstStyle/>
        <a:p>
          <a:endParaRPr lang="cs-CZ"/>
        </a:p>
      </dgm:t>
    </dgm:pt>
    <dgm:pt modelId="{FB129F74-9948-4436-84FA-3B329D83D530}" type="sibTrans" cxnId="{4F7ED14E-1583-4E10-8578-EA017B4E3C8F}">
      <dgm:prSet/>
      <dgm:spPr/>
      <dgm:t>
        <a:bodyPr/>
        <a:lstStyle/>
        <a:p>
          <a:endParaRPr lang="cs-CZ"/>
        </a:p>
      </dgm:t>
    </dgm:pt>
    <dgm:pt modelId="{13F27221-5BD1-43E2-98C6-50BAD3CFA70C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b="1" dirty="0" smtClean="0">
              <a:latin typeface="Roboto Black"/>
            </a:rPr>
            <a:t>Dokumentace</a:t>
          </a:r>
          <a:endParaRPr lang="cs-CZ" b="1" dirty="0">
            <a:latin typeface="Roboto Black"/>
          </a:endParaRPr>
        </a:p>
      </dgm:t>
    </dgm:pt>
    <dgm:pt modelId="{F58FEAD1-77D6-4528-9CB9-9EAF078812E6}" type="parTrans" cxnId="{7E5D71BD-0204-40F9-864C-494A93042CBF}">
      <dgm:prSet/>
      <dgm:spPr/>
      <dgm:t>
        <a:bodyPr/>
        <a:lstStyle/>
        <a:p>
          <a:endParaRPr lang="cs-CZ"/>
        </a:p>
      </dgm:t>
    </dgm:pt>
    <dgm:pt modelId="{979E5847-B21A-48F5-B1DB-07ABE1FF1320}" type="sibTrans" cxnId="{7E5D71BD-0204-40F9-864C-494A93042CBF}">
      <dgm:prSet/>
      <dgm:spPr/>
      <dgm:t>
        <a:bodyPr/>
        <a:lstStyle/>
        <a:p>
          <a:endParaRPr lang="cs-CZ"/>
        </a:p>
      </dgm:t>
    </dgm:pt>
    <dgm:pt modelId="{83755846-EE7F-4811-84D7-73D87F141172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b="1" dirty="0" smtClean="0">
              <a:latin typeface="Roboto Black"/>
            </a:rPr>
            <a:t>Vystavení COVID+ záruky</a:t>
          </a:r>
          <a:endParaRPr lang="cs-CZ" b="1" dirty="0">
            <a:latin typeface="Roboto Black"/>
          </a:endParaRPr>
        </a:p>
      </dgm:t>
    </dgm:pt>
    <dgm:pt modelId="{69C8EEAE-DD16-4CE5-8694-B3BFE8689A8D}" type="parTrans" cxnId="{E320F52D-C539-4BD7-B04B-AF87B6242A17}">
      <dgm:prSet/>
      <dgm:spPr/>
      <dgm:t>
        <a:bodyPr/>
        <a:lstStyle/>
        <a:p>
          <a:endParaRPr lang="cs-CZ"/>
        </a:p>
      </dgm:t>
    </dgm:pt>
    <dgm:pt modelId="{C180022D-0E40-4742-852C-F294DB771E69}" type="sibTrans" cxnId="{E320F52D-C539-4BD7-B04B-AF87B6242A17}">
      <dgm:prSet/>
      <dgm:spPr/>
      <dgm:t>
        <a:bodyPr/>
        <a:lstStyle/>
        <a:p>
          <a:endParaRPr lang="cs-CZ"/>
        </a:p>
      </dgm:t>
    </dgm:pt>
    <dgm:pt modelId="{54CCF7A5-FD16-4266-895D-68C2E7F963F4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b="1" dirty="0" smtClean="0">
              <a:latin typeface="Roboto Black"/>
            </a:rPr>
            <a:t>Čerpání úvěru</a:t>
          </a:r>
          <a:endParaRPr lang="cs-CZ" b="1" dirty="0">
            <a:latin typeface="Roboto Black"/>
          </a:endParaRPr>
        </a:p>
      </dgm:t>
    </dgm:pt>
    <dgm:pt modelId="{CABE2F4F-4140-4079-83B7-844E2DA7FE4C}" type="parTrans" cxnId="{67F32FB9-8E50-4063-8DE9-6529DF47A646}">
      <dgm:prSet/>
      <dgm:spPr/>
      <dgm:t>
        <a:bodyPr/>
        <a:lstStyle/>
        <a:p>
          <a:endParaRPr lang="cs-CZ"/>
        </a:p>
      </dgm:t>
    </dgm:pt>
    <dgm:pt modelId="{F1AE6F90-07ED-4A46-8E14-5B46D686945F}" type="sibTrans" cxnId="{67F32FB9-8E50-4063-8DE9-6529DF47A646}">
      <dgm:prSet/>
      <dgm:spPr/>
      <dgm:t>
        <a:bodyPr/>
        <a:lstStyle/>
        <a:p>
          <a:endParaRPr lang="cs-CZ"/>
        </a:p>
      </dgm:t>
    </dgm:pt>
    <dgm:pt modelId="{3067B79A-8A29-4D9E-9A30-2FEB1BFBDC64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b="1" dirty="0" smtClean="0">
              <a:latin typeface="Roboto Black"/>
            </a:rPr>
            <a:t>Žádost o úvěr</a:t>
          </a:r>
          <a:endParaRPr lang="cs-CZ" b="1" dirty="0">
            <a:latin typeface="Roboto Black"/>
          </a:endParaRPr>
        </a:p>
      </dgm:t>
    </dgm:pt>
    <dgm:pt modelId="{58DDDCD3-5716-4A9E-A048-700BB375A05B}" type="parTrans" cxnId="{FEA975FA-CE76-4872-8F60-16CBF4A73E27}">
      <dgm:prSet/>
      <dgm:spPr/>
      <dgm:t>
        <a:bodyPr/>
        <a:lstStyle/>
        <a:p>
          <a:endParaRPr lang="cs-CZ"/>
        </a:p>
      </dgm:t>
    </dgm:pt>
    <dgm:pt modelId="{712DCC7F-21EA-42D3-9B6C-11C02DDCCCBC}" type="sibTrans" cxnId="{FEA975FA-CE76-4872-8F60-16CBF4A73E27}">
      <dgm:prSet/>
      <dgm:spPr/>
      <dgm:t>
        <a:bodyPr/>
        <a:lstStyle/>
        <a:p>
          <a:endParaRPr lang="cs-CZ"/>
        </a:p>
      </dgm:t>
    </dgm:pt>
    <dgm:pt modelId="{D4657A48-E5F6-4083-ACE7-FA0D070505F2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b="1" dirty="0" smtClean="0">
              <a:latin typeface="Roboto Black"/>
            </a:rPr>
            <a:t>Žádost o vystavení záruky</a:t>
          </a:r>
          <a:endParaRPr lang="cs-CZ" b="1" dirty="0">
            <a:latin typeface="Roboto Black"/>
          </a:endParaRPr>
        </a:p>
      </dgm:t>
    </dgm:pt>
    <dgm:pt modelId="{980B6A0A-9747-405B-ADB8-1A7668FB66E0}" type="parTrans" cxnId="{0FB8F918-3CF4-4903-AD7F-606D7537D9AC}">
      <dgm:prSet/>
      <dgm:spPr/>
      <dgm:t>
        <a:bodyPr/>
        <a:lstStyle/>
        <a:p>
          <a:endParaRPr lang="cs-CZ"/>
        </a:p>
      </dgm:t>
    </dgm:pt>
    <dgm:pt modelId="{544FB1F3-F86F-4A75-9F25-160E496EE169}" type="sibTrans" cxnId="{0FB8F918-3CF4-4903-AD7F-606D7537D9AC}">
      <dgm:prSet/>
      <dgm:spPr/>
      <dgm:t>
        <a:bodyPr/>
        <a:lstStyle/>
        <a:p>
          <a:endParaRPr lang="cs-CZ"/>
        </a:p>
      </dgm:t>
    </dgm:pt>
    <dgm:pt modelId="{1EA968DA-72B1-4F95-8104-14B1481D4E85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b="1" dirty="0" smtClean="0">
              <a:latin typeface="Roboto Black"/>
            </a:rPr>
            <a:t>Indikativní </a:t>
          </a:r>
        </a:p>
        <a:p>
          <a:r>
            <a:rPr lang="cs-CZ" b="1" dirty="0" smtClean="0">
              <a:latin typeface="Roboto Black"/>
            </a:rPr>
            <a:t>nabídka</a:t>
          </a:r>
          <a:endParaRPr lang="cs-CZ" b="1" dirty="0">
            <a:latin typeface="Roboto Black"/>
          </a:endParaRPr>
        </a:p>
      </dgm:t>
    </dgm:pt>
    <dgm:pt modelId="{E66092ED-81D4-4926-B400-BC26796C0255}" type="parTrans" cxnId="{510D0013-0EB8-46B7-BB9A-6B79A8751FD2}">
      <dgm:prSet/>
      <dgm:spPr/>
      <dgm:t>
        <a:bodyPr/>
        <a:lstStyle/>
        <a:p>
          <a:endParaRPr lang="cs-CZ"/>
        </a:p>
      </dgm:t>
    </dgm:pt>
    <dgm:pt modelId="{09293D8D-B36E-414C-BA0D-7081323BC129}" type="sibTrans" cxnId="{510D0013-0EB8-46B7-BB9A-6B79A8751FD2}">
      <dgm:prSet/>
      <dgm:spPr/>
      <dgm:t>
        <a:bodyPr/>
        <a:lstStyle/>
        <a:p>
          <a:endParaRPr lang="cs-CZ"/>
        </a:p>
      </dgm:t>
    </dgm:pt>
    <dgm:pt modelId="{9B5AC04C-9379-4085-843F-B7E3BAB5D089}" type="pres">
      <dgm:prSet presAssocID="{D5667A61-2C03-4042-919D-77696868B7D1}" presName="Name0" presStyleCnt="0">
        <dgm:presLayoutVars>
          <dgm:dir/>
          <dgm:animLvl val="lvl"/>
          <dgm:resizeHandles val="exact"/>
        </dgm:presLayoutVars>
      </dgm:prSet>
      <dgm:spPr/>
    </dgm:pt>
    <dgm:pt modelId="{32CFFB36-D218-48B3-8EAD-C51F777817BE}" type="pres">
      <dgm:prSet presAssocID="{1EA968DA-72B1-4F95-8104-14B1481D4E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AE0724-BC27-4EA5-839C-F713064FC892}" type="pres">
      <dgm:prSet presAssocID="{09293D8D-B36E-414C-BA0D-7081323BC129}" presName="parTxOnlySpace" presStyleCnt="0"/>
      <dgm:spPr/>
    </dgm:pt>
    <dgm:pt modelId="{A92CAF2A-76C1-4CE9-91F4-7D51FEBAD283}" type="pres">
      <dgm:prSet presAssocID="{3067B79A-8A29-4D9E-9A30-2FEB1BFBDC6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5F91B2-E466-46D6-B368-E717071679D0}" type="pres">
      <dgm:prSet presAssocID="{712DCC7F-21EA-42D3-9B6C-11C02DDCCCBC}" presName="parTxOnlySpace" presStyleCnt="0"/>
      <dgm:spPr/>
    </dgm:pt>
    <dgm:pt modelId="{D9318E36-A37B-429E-AAF7-4D8E78970534}" type="pres">
      <dgm:prSet presAssocID="{D4657A48-E5F6-4083-ACE7-FA0D070505F2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1F5860-AEE1-4C0F-A046-C6DB08467E8C}" type="pres">
      <dgm:prSet presAssocID="{544FB1F3-F86F-4A75-9F25-160E496EE169}" presName="parTxOnlySpace" presStyleCnt="0"/>
      <dgm:spPr/>
    </dgm:pt>
    <dgm:pt modelId="{452FC29F-A025-4FD9-9BA0-D437EA160447}" type="pres">
      <dgm:prSet presAssocID="{CDD829DC-7D85-4945-B0DE-48236E134D4B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96FFE-DCA3-4DD2-864C-CD950F18DDEC}" type="pres">
      <dgm:prSet presAssocID="{FB129F74-9948-4436-84FA-3B329D83D530}" presName="parTxOnlySpace" presStyleCnt="0"/>
      <dgm:spPr/>
    </dgm:pt>
    <dgm:pt modelId="{64742046-80A4-4523-8ABA-097A11AAC49E}" type="pres">
      <dgm:prSet presAssocID="{13F27221-5BD1-43E2-98C6-50BAD3CFA7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7C33F1-D48C-47C3-B351-27E6C857E692}" type="pres">
      <dgm:prSet presAssocID="{979E5847-B21A-48F5-B1DB-07ABE1FF1320}" presName="parTxOnlySpace" presStyleCnt="0"/>
      <dgm:spPr/>
    </dgm:pt>
    <dgm:pt modelId="{96EA10B6-26A4-49DF-96AE-17E6B852DAE7}" type="pres">
      <dgm:prSet presAssocID="{83755846-EE7F-4811-84D7-73D87F141172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3127A3-B7D5-4A16-8228-817DD44DE29A}" type="pres">
      <dgm:prSet presAssocID="{C180022D-0E40-4742-852C-F294DB771E69}" presName="parTxOnlySpace" presStyleCnt="0"/>
      <dgm:spPr/>
    </dgm:pt>
    <dgm:pt modelId="{B4D755D0-C438-4EE1-9507-F3D897936FBF}" type="pres">
      <dgm:prSet presAssocID="{54CCF7A5-FD16-4266-895D-68C2E7F963F4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7ED14E-1583-4E10-8578-EA017B4E3C8F}" srcId="{D5667A61-2C03-4042-919D-77696868B7D1}" destId="{CDD829DC-7D85-4945-B0DE-48236E134D4B}" srcOrd="3" destOrd="0" parTransId="{1814B714-381A-45B2-9003-875D889C30A7}" sibTransId="{FB129F74-9948-4436-84FA-3B329D83D530}"/>
    <dgm:cxn modelId="{0B892256-F956-401D-844B-4216604D2323}" type="presOf" srcId="{83755846-EE7F-4811-84D7-73D87F141172}" destId="{96EA10B6-26A4-49DF-96AE-17E6B852DAE7}" srcOrd="0" destOrd="0" presId="urn:microsoft.com/office/officeart/2005/8/layout/chevron1"/>
    <dgm:cxn modelId="{AF11D155-5AF2-4AC9-9BBB-AE5827A9EC32}" type="presOf" srcId="{D5667A61-2C03-4042-919D-77696868B7D1}" destId="{9B5AC04C-9379-4085-843F-B7E3BAB5D089}" srcOrd="0" destOrd="0" presId="urn:microsoft.com/office/officeart/2005/8/layout/chevron1"/>
    <dgm:cxn modelId="{0FB8F918-3CF4-4903-AD7F-606D7537D9AC}" srcId="{D5667A61-2C03-4042-919D-77696868B7D1}" destId="{D4657A48-E5F6-4083-ACE7-FA0D070505F2}" srcOrd="2" destOrd="0" parTransId="{980B6A0A-9747-405B-ADB8-1A7668FB66E0}" sibTransId="{544FB1F3-F86F-4A75-9F25-160E496EE169}"/>
    <dgm:cxn modelId="{F4B9CAFE-3F2D-4219-9E28-7F4FDD94C248}" type="presOf" srcId="{54CCF7A5-FD16-4266-895D-68C2E7F963F4}" destId="{B4D755D0-C438-4EE1-9507-F3D897936FBF}" srcOrd="0" destOrd="0" presId="urn:microsoft.com/office/officeart/2005/8/layout/chevron1"/>
    <dgm:cxn modelId="{7E5D71BD-0204-40F9-864C-494A93042CBF}" srcId="{D5667A61-2C03-4042-919D-77696868B7D1}" destId="{13F27221-5BD1-43E2-98C6-50BAD3CFA70C}" srcOrd="4" destOrd="0" parTransId="{F58FEAD1-77D6-4528-9CB9-9EAF078812E6}" sibTransId="{979E5847-B21A-48F5-B1DB-07ABE1FF1320}"/>
    <dgm:cxn modelId="{E320F52D-C539-4BD7-B04B-AF87B6242A17}" srcId="{D5667A61-2C03-4042-919D-77696868B7D1}" destId="{83755846-EE7F-4811-84D7-73D87F141172}" srcOrd="5" destOrd="0" parTransId="{69C8EEAE-DD16-4CE5-8694-B3BFE8689A8D}" sibTransId="{C180022D-0E40-4742-852C-F294DB771E69}"/>
    <dgm:cxn modelId="{A97C5A97-AEE6-438A-BB06-E3109264BA80}" type="presOf" srcId="{D4657A48-E5F6-4083-ACE7-FA0D070505F2}" destId="{D9318E36-A37B-429E-AAF7-4D8E78970534}" srcOrd="0" destOrd="0" presId="urn:microsoft.com/office/officeart/2005/8/layout/chevron1"/>
    <dgm:cxn modelId="{4BEF346E-30DF-455E-B119-05F3ED51B977}" type="presOf" srcId="{1EA968DA-72B1-4F95-8104-14B1481D4E85}" destId="{32CFFB36-D218-48B3-8EAD-C51F777817BE}" srcOrd="0" destOrd="0" presId="urn:microsoft.com/office/officeart/2005/8/layout/chevron1"/>
    <dgm:cxn modelId="{67F32FB9-8E50-4063-8DE9-6529DF47A646}" srcId="{D5667A61-2C03-4042-919D-77696868B7D1}" destId="{54CCF7A5-FD16-4266-895D-68C2E7F963F4}" srcOrd="6" destOrd="0" parTransId="{CABE2F4F-4140-4079-83B7-844E2DA7FE4C}" sibTransId="{F1AE6F90-07ED-4A46-8E14-5B46D686945F}"/>
    <dgm:cxn modelId="{510D0013-0EB8-46B7-BB9A-6B79A8751FD2}" srcId="{D5667A61-2C03-4042-919D-77696868B7D1}" destId="{1EA968DA-72B1-4F95-8104-14B1481D4E85}" srcOrd="0" destOrd="0" parTransId="{E66092ED-81D4-4926-B400-BC26796C0255}" sibTransId="{09293D8D-B36E-414C-BA0D-7081323BC129}"/>
    <dgm:cxn modelId="{B01BF465-7973-4C55-8C6D-5E5AB756B768}" type="presOf" srcId="{3067B79A-8A29-4D9E-9A30-2FEB1BFBDC64}" destId="{A92CAF2A-76C1-4CE9-91F4-7D51FEBAD283}" srcOrd="0" destOrd="0" presId="urn:microsoft.com/office/officeart/2005/8/layout/chevron1"/>
    <dgm:cxn modelId="{FEA975FA-CE76-4872-8F60-16CBF4A73E27}" srcId="{D5667A61-2C03-4042-919D-77696868B7D1}" destId="{3067B79A-8A29-4D9E-9A30-2FEB1BFBDC64}" srcOrd="1" destOrd="0" parTransId="{58DDDCD3-5716-4A9E-A048-700BB375A05B}" sibTransId="{712DCC7F-21EA-42D3-9B6C-11C02DDCCCBC}"/>
    <dgm:cxn modelId="{57AE34E7-0AFF-49A7-92B5-41F65081440F}" type="presOf" srcId="{13F27221-5BD1-43E2-98C6-50BAD3CFA70C}" destId="{64742046-80A4-4523-8ABA-097A11AAC49E}" srcOrd="0" destOrd="0" presId="urn:microsoft.com/office/officeart/2005/8/layout/chevron1"/>
    <dgm:cxn modelId="{7ADBAE91-FF84-4C94-A789-97EE911E5B6F}" type="presOf" srcId="{CDD829DC-7D85-4945-B0DE-48236E134D4B}" destId="{452FC29F-A025-4FD9-9BA0-D437EA160447}" srcOrd="0" destOrd="0" presId="urn:microsoft.com/office/officeart/2005/8/layout/chevron1"/>
    <dgm:cxn modelId="{E8BA492D-75C8-4635-B52C-6673189DBEA2}" type="presParOf" srcId="{9B5AC04C-9379-4085-843F-B7E3BAB5D089}" destId="{32CFFB36-D218-48B3-8EAD-C51F777817BE}" srcOrd="0" destOrd="0" presId="urn:microsoft.com/office/officeart/2005/8/layout/chevron1"/>
    <dgm:cxn modelId="{206AADB3-4D42-4162-8AEC-C3CB47B5A2DC}" type="presParOf" srcId="{9B5AC04C-9379-4085-843F-B7E3BAB5D089}" destId="{E9AE0724-BC27-4EA5-839C-F713064FC892}" srcOrd="1" destOrd="0" presId="urn:microsoft.com/office/officeart/2005/8/layout/chevron1"/>
    <dgm:cxn modelId="{2C1E00AD-7635-43E7-BA34-A65317052DBB}" type="presParOf" srcId="{9B5AC04C-9379-4085-843F-B7E3BAB5D089}" destId="{A92CAF2A-76C1-4CE9-91F4-7D51FEBAD283}" srcOrd="2" destOrd="0" presId="urn:microsoft.com/office/officeart/2005/8/layout/chevron1"/>
    <dgm:cxn modelId="{F45366BE-050E-4D05-A94E-1E01F1B6C8F0}" type="presParOf" srcId="{9B5AC04C-9379-4085-843F-B7E3BAB5D089}" destId="{CE5F91B2-E466-46D6-B368-E717071679D0}" srcOrd="3" destOrd="0" presId="urn:microsoft.com/office/officeart/2005/8/layout/chevron1"/>
    <dgm:cxn modelId="{2387444A-8E4F-46BE-A404-E633843AB88C}" type="presParOf" srcId="{9B5AC04C-9379-4085-843F-B7E3BAB5D089}" destId="{D9318E36-A37B-429E-AAF7-4D8E78970534}" srcOrd="4" destOrd="0" presId="urn:microsoft.com/office/officeart/2005/8/layout/chevron1"/>
    <dgm:cxn modelId="{90CDD017-07F5-41A3-A6CD-A98996B0C00C}" type="presParOf" srcId="{9B5AC04C-9379-4085-843F-B7E3BAB5D089}" destId="{241F5860-AEE1-4C0F-A046-C6DB08467E8C}" srcOrd="5" destOrd="0" presId="urn:microsoft.com/office/officeart/2005/8/layout/chevron1"/>
    <dgm:cxn modelId="{37469458-8BA3-49F4-BDA7-8E659A26D19C}" type="presParOf" srcId="{9B5AC04C-9379-4085-843F-B7E3BAB5D089}" destId="{452FC29F-A025-4FD9-9BA0-D437EA160447}" srcOrd="6" destOrd="0" presId="urn:microsoft.com/office/officeart/2005/8/layout/chevron1"/>
    <dgm:cxn modelId="{1042FB15-146B-4334-99CD-9903B10E5B7D}" type="presParOf" srcId="{9B5AC04C-9379-4085-843F-B7E3BAB5D089}" destId="{B3A96FFE-DCA3-4DD2-864C-CD950F18DDEC}" srcOrd="7" destOrd="0" presId="urn:microsoft.com/office/officeart/2005/8/layout/chevron1"/>
    <dgm:cxn modelId="{657792F7-D934-4047-9860-7C7C1CF2838C}" type="presParOf" srcId="{9B5AC04C-9379-4085-843F-B7E3BAB5D089}" destId="{64742046-80A4-4523-8ABA-097A11AAC49E}" srcOrd="8" destOrd="0" presId="urn:microsoft.com/office/officeart/2005/8/layout/chevron1"/>
    <dgm:cxn modelId="{E9E2952A-1A79-4038-818B-3339F1814C4C}" type="presParOf" srcId="{9B5AC04C-9379-4085-843F-B7E3BAB5D089}" destId="{B27C33F1-D48C-47C3-B351-27E6C857E692}" srcOrd="9" destOrd="0" presId="urn:microsoft.com/office/officeart/2005/8/layout/chevron1"/>
    <dgm:cxn modelId="{7F9230AF-18EB-4FE5-9BC3-583AFFF817B4}" type="presParOf" srcId="{9B5AC04C-9379-4085-843F-B7E3BAB5D089}" destId="{96EA10B6-26A4-49DF-96AE-17E6B852DAE7}" srcOrd="10" destOrd="0" presId="urn:microsoft.com/office/officeart/2005/8/layout/chevron1"/>
    <dgm:cxn modelId="{2DD14AD9-CCDA-4C04-A055-B223969A4CF2}" type="presParOf" srcId="{9B5AC04C-9379-4085-843F-B7E3BAB5D089}" destId="{433127A3-B7D5-4A16-8228-817DD44DE29A}" srcOrd="11" destOrd="0" presId="urn:microsoft.com/office/officeart/2005/8/layout/chevron1"/>
    <dgm:cxn modelId="{99490952-D79E-4280-BD45-7EFD570F3FC9}" type="presParOf" srcId="{9B5AC04C-9379-4085-843F-B7E3BAB5D089}" destId="{B4D755D0-C438-4EE1-9507-F3D897936FBF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5E151-CA1F-4932-B5EA-FE1612EB31D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BC1926-D72B-4AF5-B210-CA18574D5677}" type="pres">
      <dgm:prSet presAssocID="{BF45E151-CA1F-4932-B5EA-FE1612EB31D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10247B3-1B61-4FC5-B30C-3B8A3781A3B5}" type="presOf" srcId="{BF45E151-CA1F-4932-B5EA-FE1612EB31DF}" destId="{1ABC1926-D72B-4AF5-B210-CA18574D567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FFB36-D218-48B3-8EAD-C51F777817BE}">
      <dsp:nvSpPr>
        <dsp:cNvPr id="0" name=""/>
        <dsp:cNvSpPr/>
      </dsp:nvSpPr>
      <dsp:spPr>
        <a:xfrm>
          <a:off x="0" y="332255"/>
          <a:ext cx="1223787" cy="489514"/>
        </a:xfrm>
        <a:prstGeom prst="chevron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 smtClean="0">
              <a:latin typeface="Roboto Black"/>
            </a:rPr>
            <a:t>Indikativní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 smtClean="0">
              <a:latin typeface="Roboto Black"/>
            </a:rPr>
            <a:t>nabídka</a:t>
          </a:r>
          <a:endParaRPr lang="cs-CZ" sz="800" b="1" kern="1200" dirty="0">
            <a:latin typeface="Roboto Black"/>
          </a:endParaRPr>
        </a:p>
      </dsp:txBody>
      <dsp:txXfrm>
        <a:off x="244757" y="332255"/>
        <a:ext cx="734273" cy="489514"/>
      </dsp:txXfrm>
    </dsp:sp>
    <dsp:sp modelId="{A92CAF2A-76C1-4CE9-91F4-7D51FEBAD283}">
      <dsp:nvSpPr>
        <dsp:cNvPr id="0" name=""/>
        <dsp:cNvSpPr/>
      </dsp:nvSpPr>
      <dsp:spPr>
        <a:xfrm>
          <a:off x="1101408" y="332255"/>
          <a:ext cx="1223787" cy="489514"/>
        </a:xfrm>
        <a:prstGeom prst="chevron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 smtClean="0">
              <a:latin typeface="Roboto Black"/>
            </a:rPr>
            <a:t>Žádost o úvěr</a:t>
          </a:r>
          <a:endParaRPr lang="cs-CZ" sz="800" b="1" kern="1200" dirty="0">
            <a:latin typeface="Roboto Black"/>
          </a:endParaRPr>
        </a:p>
      </dsp:txBody>
      <dsp:txXfrm>
        <a:off x="1346165" y="332255"/>
        <a:ext cx="734273" cy="489514"/>
      </dsp:txXfrm>
    </dsp:sp>
    <dsp:sp modelId="{D9318E36-A37B-429E-AAF7-4D8E78970534}">
      <dsp:nvSpPr>
        <dsp:cNvPr id="0" name=""/>
        <dsp:cNvSpPr/>
      </dsp:nvSpPr>
      <dsp:spPr>
        <a:xfrm>
          <a:off x="2202816" y="332255"/>
          <a:ext cx="1223787" cy="489514"/>
        </a:xfrm>
        <a:prstGeom prst="chevron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 smtClean="0">
              <a:latin typeface="Roboto Black"/>
            </a:rPr>
            <a:t>Žádost o vystavení záruky</a:t>
          </a:r>
          <a:endParaRPr lang="cs-CZ" sz="800" b="1" kern="1200" dirty="0">
            <a:latin typeface="Roboto Black"/>
          </a:endParaRPr>
        </a:p>
      </dsp:txBody>
      <dsp:txXfrm>
        <a:off x="2447573" y="332255"/>
        <a:ext cx="734273" cy="489514"/>
      </dsp:txXfrm>
    </dsp:sp>
    <dsp:sp modelId="{452FC29F-A025-4FD9-9BA0-D437EA160447}">
      <dsp:nvSpPr>
        <dsp:cNvPr id="0" name=""/>
        <dsp:cNvSpPr/>
      </dsp:nvSpPr>
      <dsp:spPr>
        <a:xfrm>
          <a:off x="3304224" y="332255"/>
          <a:ext cx="1223787" cy="489514"/>
        </a:xfrm>
        <a:prstGeom prst="chevron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 smtClean="0">
              <a:latin typeface="Roboto Black"/>
            </a:rPr>
            <a:t>Schvalovací proces</a:t>
          </a:r>
          <a:endParaRPr lang="cs-CZ" sz="800" b="1" kern="1200" dirty="0">
            <a:latin typeface="Roboto Black"/>
          </a:endParaRPr>
        </a:p>
      </dsp:txBody>
      <dsp:txXfrm>
        <a:off x="3548981" y="332255"/>
        <a:ext cx="734273" cy="489514"/>
      </dsp:txXfrm>
    </dsp:sp>
    <dsp:sp modelId="{64742046-80A4-4523-8ABA-097A11AAC49E}">
      <dsp:nvSpPr>
        <dsp:cNvPr id="0" name=""/>
        <dsp:cNvSpPr/>
      </dsp:nvSpPr>
      <dsp:spPr>
        <a:xfrm>
          <a:off x="4405633" y="332255"/>
          <a:ext cx="1223787" cy="489514"/>
        </a:xfrm>
        <a:prstGeom prst="chevron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 smtClean="0">
              <a:latin typeface="Roboto Black"/>
            </a:rPr>
            <a:t>Dokumentace</a:t>
          </a:r>
          <a:endParaRPr lang="cs-CZ" sz="800" b="1" kern="1200" dirty="0">
            <a:latin typeface="Roboto Black"/>
          </a:endParaRPr>
        </a:p>
      </dsp:txBody>
      <dsp:txXfrm>
        <a:off x="4650390" y="332255"/>
        <a:ext cx="734273" cy="489514"/>
      </dsp:txXfrm>
    </dsp:sp>
    <dsp:sp modelId="{96EA10B6-26A4-49DF-96AE-17E6B852DAE7}">
      <dsp:nvSpPr>
        <dsp:cNvPr id="0" name=""/>
        <dsp:cNvSpPr/>
      </dsp:nvSpPr>
      <dsp:spPr>
        <a:xfrm>
          <a:off x="5507041" y="332255"/>
          <a:ext cx="1223787" cy="489514"/>
        </a:xfrm>
        <a:prstGeom prst="chevron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 smtClean="0">
              <a:latin typeface="Roboto Black"/>
            </a:rPr>
            <a:t>Vystavení COVID+ záruky</a:t>
          </a:r>
          <a:endParaRPr lang="cs-CZ" sz="800" b="1" kern="1200" dirty="0">
            <a:latin typeface="Roboto Black"/>
          </a:endParaRPr>
        </a:p>
      </dsp:txBody>
      <dsp:txXfrm>
        <a:off x="5751798" y="332255"/>
        <a:ext cx="734273" cy="489514"/>
      </dsp:txXfrm>
    </dsp:sp>
    <dsp:sp modelId="{B4D755D0-C438-4EE1-9507-F3D897936FBF}">
      <dsp:nvSpPr>
        <dsp:cNvPr id="0" name=""/>
        <dsp:cNvSpPr/>
      </dsp:nvSpPr>
      <dsp:spPr>
        <a:xfrm>
          <a:off x="6608449" y="332255"/>
          <a:ext cx="1223787" cy="489514"/>
        </a:xfrm>
        <a:prstGeom prst="chevron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 smtClean="0">
              <a:latin typeface="Roboto Black"/>
            </a:rPr>
            <a:t>Čerpání úvěru</a:t>
          </a:r>
          <a:endParaRPr lang="cs-CZ" sz="800" b="1" kern="1200" dirty="0">
            <a:latin typeface="Roboto Black"/>
          </a:endParaRPr>
        </a:p>
      </dsp:txBody>
      <dsp:txXfrm>
        <a:off x="6853206" y="332255"/>
        <a:ext cx="734273" cy="489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2172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11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151060" y="4777194"/>
            <a:ext cx="6645043" cy="503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endParaRPr lang="cs-CZ" dirty="0"/>
          </a:p>
          <a:p>
            <a:pPr marL="0" lvl="0" indent="0"/>
            <a:endParaRPr dirty="0"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87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188824" y="4777195"/>
            <a:ext cx="6495556" cy="499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3790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390237" y="4777194"/>
            <a:ext cx="6054966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0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8473b48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88473b488b_0_0:notes"/>
          <p:cNvSpPr txBox="1">
            <a:spLocks noGrp="1"/>
          </p:cNvSpPr>
          <p:nvPr>
            <p:ph type="body" idx="1"/>
          </p:nvPr>
        </p:nvSpPr>
        <p:spPr>
          <a:xfrm>
            <a:off x="214001" y="4777194"/>
            <a:ext cx="6420026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88473b488b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58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352472" y="4777194"/>
            <a:ext cx="6218614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01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239178" y="4777194"/>
            <a:ext cx="6243790" cy="39086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84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F3206-1D86-4BBF-96FD-70B32D608C71}" type="slidenum">
              <a:rPr lang="de-DE" altLang="cs-CZ" smtClean="0"/>
              <a:pPr>
                <a:defRPr/>
              </a:pPr>
              <a:t>8</a:t>
            </a:fld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19214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24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28650" y="322477"/>
            <a:ext cx="7886700" cy="103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3200"/>
              <a:buFont typeface="Arial"/>
              <a:buNone/>
              <a:defRPr sz="3200" b="1">
                <a:solidFill>
                  <a:srgbClr val="0049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28650" y="1642188"/>
            <a:ext cx="7886700" cy="429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−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−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−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−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457950" y="623761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" name="Google Shape;21;p23"/>
          <p:cNvSpPr txBox="1"/>
          <p:nvPr/>
        </p:nvSpPr>
        <p:spPr>
          <a:xfrm>
            <a:off x="8178092" y="6192000"/>
            <a:ext cx="498462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3"/>
          <p:cNvCxnSpPr/>
          <p:nvPr/>
        </p:nvCxnSpPr>
        <p:spPr>
          <a:xfrm>
            <a:off x="398769" y="6093296"/>
            <a:ext cx="8277785" cy="0"/>
          </a:xfrm>
          <a:prstGeom prst="straightConnector1">
            <a:avLst/>
          </a:prstGeom>
          <a:noFill/>
          <a:ln w="12700" cap="flat" cmpd="sng">
            <a:solidFill>
              <a:srgbClr val="00497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Google Shape;2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8775" y="6192750"/>
            <a:ext cx="1892426" cy="4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8775" y="6192750"/>
            <a:ext cx="1892426" cy="454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ovilhelmova@csas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ol.egap.cz/Covid" TargetMode="External"/><Relationship Id="rId4" Type="http://schemas.openxmlformats.org/officeDocument/2006/relationships/hyperlink" Target="http://www.csas.cz/cs/podnikani/uver-covid-pl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t="9964" b="27226"/>
          <a:stretch/>
        </p:blipFill>
        <p:spPr>
          <a:xfrm>
            <a:off x="1" y="0"/>
            <a:ext cx="9143999" cy="592256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0" y="955425"/>
            <a:ext cx="9144000" cy="18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2160"/>
              <a:buFont typeface="Calibri"/>
              <a:buNone/>
            </a:pPr>
            <a:r>
              <a:rPr lang="cs-CZ" sz="2160" b="1">
                <a:solidFill>
                  <a:srgbClr val="00497B"/>
                </a:solidFill>
                <a:latin typeface="Calibri"/>
                <a:ea typeface="Calibri"/>
                <a:cs typeface="Calibri"/>
                <a:sym typeface="Calibri"/>
              </a:rPr>
              <a:t>ČESKÁ SPOŘITELNA</a:t>
            </a:r>
            <a:br>
              <a:rPr lang="cs-CZ" sz="2160" b="1">
                <a:solidFill>
                  <a:srgbClr val="00497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160" b="1">
                <a:solidFill>
                  <a:srgbClr val="00497B"/>
                </a:solidFill>
                <a:latin typeface="Calibri"/>
                <a:ea typeface="Calibri"/>
                <a:cs typeface="Calibri"/>
                <a:sym typeface="Calibri"/>
              </a:rPr>
              <a:t>Financování se zárukou EGAP</a:t>
            </a:r>
            <a:r>
              <a:rPr lang="cs-CZ" sz="4320" b="1">
                <a:solidFill>
                  <a:srgbClr val="00497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4320" b="1">
                <a:solidFill>
                  <a:srgbClr val="00497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594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COVID Plus</a:t>
            </a:r>
            <a:endParaRPr sz="594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0" y="5008650"/>
            <a:ext cx="3544500" cy="672900"/>
          </a:xfrm>
          <a:prstGeom prst="rect">
            <a:avLst/>
          </a:prstGeom>
          <a:solidFill>
            <a:srgbClr val="00497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14786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s-CZ" sz="3200" b="1">
                <a:solidFill>
                  <a:schemeClr val="lt1"/>
                </a:solidFill>
              </a:rPr>
              <a:t>Lenka Tomanová</a:t>
            </a:r>
            <a:endParaRPr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65" y="1536065"/>
            <a:ext cx="882015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s-CZ" altLang="cs-CZ" sz="3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Financování se zárukou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EGAP COVID PLUS</a:t>
            </a:r>
            <a:r>
              <a:rPr lang="cs-CZ" altLang="cs-CZ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cs-CZ" altLang="cs-CZ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cs-CZ" altLang="cs-CZ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27730" y="6269156"/>
            <a:ext cx="4175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cs-CZ" altLang="cs-CZ" sz="2000" b="1" dirty="0" smtClean="0">
                <a:solidFill>
                  <a:srgbClr val="FF0000"/>
                </a:solidFill>
              </a:rPr>
              <a:t>Monika Vilhelmová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628650" y="322477"/>
            <a:ext cx="7886700" cy="103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cs-CZ" sz="2000" dirty="0"/>
              <a:t>COVID Plus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Program záruk krytých ručením státu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628650" y="1362268"/>
            <a:ext cx="8186577" cy="44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>
              <a:spcBef>
                <a:spcPts val="0"/>
              </a:spcBef>
              <a:buSzPts val="2400"/>
            </a:pPr>
            <a:r>
              <a:rPr lang="cs-CZ" b="1" dirty="0" smtClean="0">
                <a:solidFill>
                  <a:srgbClr val="C00000"/>
                </a:solidFill>
              </a:rPr>
              <a:t>Poskytovatel programu: </a:t>
            </a:r>
            <a:r>
              <a:rPr lang="cs-CZ" dirty="0" smtClean="0">
                <a:solidFill>
                  <a:schemeClr val="tx1"/>
                </a:solidFill>
              </a:rPr>
              <a:t>EGAP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(Exportní garanční a pojišťovací společnost)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endParaRPr lang="cs-CZ" dirty="0" smtClean="0"/>
          </a:p>
          <a:p>
            <a:pPr marL="228600" indent="-228600">
              <a:spcBef>
                <a:spcPts val="0"/>
              </a:spcBef>
              <a:buSzPts val="2400"/>
            </a:pPr>
            <a:r>
              <a:rPr lang="cs-CZ" dirty="0">
                <a:solidFill>
                  <a:srgbClr val="C00000"/>
                </a:solidFill>
              </a:rPr>
              <a:t>Cíl státní pomoci: </a:t>
            </a:r>
            <a:r>
              <a:rPr lang="cs-CZ" b="0" dirty="0"/>
              <a:t>podpořit podnikání a posílit likviditu velkých exportních firem a jejich dodavatelů, které se dostaly kvůli pandemii COVID-19 do potíží </a:t>
            </a:r>
            <a:endParaRPr lang="cs-CZ" b="0" dirty="0" smtClean="0"/>
          </a:p>
          <a:p>
            <a:pPr marL="228600" indent="-228600">
              <a:spcBef>
                <a:spcPts val="0"/>
              </a:spcBef>
              <a:buSzPts val="2400"/>
            </a:pPr>
            <a:endParaRPr lang="cs-CZ" b="0" dirty="0"/>
          </a:p>
          <a:p>
            <a:pPr marL="228600" indent="-228600">
              <a:spcBef>
                <a:spcPts val="0"/>
              </a:spcBef>
              <a:buSzPts val="2400"/>
            </a:pPr>
            <a:r>
              <a:rPr lang="cs-CZ" dirty="0" smtClean="0">
                <a:solidFill>
                  <a:srgbClr val="C00000"/>
                </a:solidFill>
              </a:rPr>
              <a:t>Program </a:t>
            </a:r>
            <a:r>
              <a:rPr lang="cs-CZ" dirty="0">
                <a:solidFill>
                  <a:srgbClr val="C00000"/>
                </a:solidFill>
              </a:rPr>
              <a:t>efektivně k dispozici:</a:t>
            </a:r>
            <a:r>
              <a:rPr lang="cs-CZ" dirty="0"/>
              <a:t> </a:t>
            </a:r>
            <a:r>
              <a:rPr lang="cs-CZ" dirty="0" smtClean="0"/>
              <a:t>oficiálně zahájen 4.5.2020, je již možné přijímat žádosti o úvěr</a:t>
            </a:r>
            <a:endParaRPr lang="cs-CZ" dirty="0"/>
          </a:p>
          <a:p>
            <a:pPr marL="228600" lvl="0" indent="-228600">
              <a:spcBef>
                <a:spcPts val="0"/>
              </a:spcBef>
              <a:buSzPts val="2400"/>
            </a:pPr>
            <a:endParaRPr lang="cs-CZ" dirty="0" smtClean="0">
              <a:solidFill>
                <a:srgbClr val="C00000"/>
              </a:solidFill>
            </a:endParaRPr>
          </a:p>
          <a:p>
            <a:pPr marL="228600" lvl="0" indent="-228600">
              <a:spcBef>
                <a:spcPts val="0"/>
              </a:spcBef>
              <a:buSzPts val="2400"/>
            </a:pPr>
            <a:r>
              <a:rPr lang="cs-CZ" dirty="0" smtClean="0">
                <a:solidFill>
                  <a:srgbClr val="C00000"/>
                </a:solidFill>
              </a:rPr>
              <a:t>Kapacita EGAP pro tento program: </a:t>
            </a:r>
            <a:r>
              <a:rPr lang="cs-CZ" dirty="0" smtClean="0"/>
              <a:t>142 </a:t>
            </a:r>
            <a:r>
              <a:rPr lang="cs-CZ" dirty="0"/>
              <a:t>miliard </a:t>
            </a:r>
            <a:r>
              <a:rPr lang="cs-CZ" dirty="0" smtClean="0"/>
              <a:t>Kč</a:t>
            </a:r>
            <a:endParaRPr lang="cs-CZ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Legislativní </a:t>
            </a:r>
            <a:r>
              <a:rPr lang="cs-CZ" b="1" dirty="0">
                <a:solidFill>
                  <a:srgbClr val="C00000"/>
                </a:solidFill>
              </a:rPr>
              <a:t>rámec – „</a:t>
            </a:r>
            <a:r>
              <a:rPr lang="cs-CZ" b="1" i="1" dirty="0">
                <a:solidFill>
                  <a:srgbClr val="C00000"/>
                </a:solidFill>
              </a:rPr>
              <a:t>určuje hrací pole</a:t>
            </a:r>
            <a:r>
              <a:rPr lang="cs-CZ" b="1" dirty="0">
                <a:solidFill>
                  <a:srgbClr val="C00000"/>
                </a:solidFill>
              </a:rPr>
              <a:t>“</a:t>
            </a:r>
            <a:r>
              <a:rPr lang="cs-CZ" dirty="0">
                <a:solidFill>
                  <a:srgbClr val="C00000"/>
                </a:solidFill>
              </a:rPr>
              <a:t>:</a:t>
            </a:r>
            <a:endParaRPr dirty="0">
              <a:solidFill>
                <a:srgbClr val="C00000"/>
              </a:solidFill>
            </a:endParaRPr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b="1" dirty="0"/>
              <a:t>Dočasný rámec přijatý Evropskou komisí </a:t>
            </a:r>
            <a:r>
              <a:rPr lang="cs-CZ" sz="1700" dirty="0"/>
              <a:t>pro opatření státní podpory na podporu hospodářství při stávajícím šíření </a:t>
            </a:r>
            <a:r>
              <a:rPr lang="cs-CZ" sz="1700" dirty="0" err="1"/>
              <a:t>koronavirové</a:t>
            </a:r>
            <a:r>
              <a:rPr lang="cs-CZ" sz="1700" dirty="0"/>
              <a:t> nákazy COVID-19</a:t>
            </a:r>
            <a:endParaRPr sz="1700"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sz="1700" dirty="0"/>
              <a:t>Novelizovaný</a:t>
            </a:r>
            <a:r>
              <a:rPr lang="cs-CZ" b="1" dirty="0"/>
              <a:t> Zákon č.58/1995 </a:t>
            </a:r>
            <a:r>
              <a:rPr lang="cs-CZ" sz="1700" dirty="0"/>
              <a:t>o pojišťování a financování vývozu se státní podporou </a:t>
            </a:r>
            <a:endParaRPr sz="1700"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b="1" dirty="0"/>
              <a:t>Nařízení vlády č. 215/2020 Sb. </a:t>
            </a:r>
            <a:r>
              <a:rPr lang="cs-CZ" sz="1700" dirty="0"/>
              <a:t>o provedení některých ustanovení zákona o pojišťování a financování vývozu se státní podporou</a:t>
            </a:r>
            <a:endParaRPr sz="1700"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b="1" dirty="0"/>
              <a:t>Rozhodnutí Evropské komise </a:t>
            </a:r>
            <a:r>
              <a:rPr lang="cs-CZ" sz="1700" dirty="0"/>
              <a:t>C(2020) 3040 na základě notifikace programu COVID Plus (schválení programu)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628650" y="322477"/>
            <a:ext cx="7886700" cy="103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cs-CZ" sz="2000"/>
              <a:t>COVID Plus </a:t>
            </a:r>
            <a:br>
              <a:rPr lang="cs-CZ" sz="2000"/>
            </a:br>
            <a:r>
              <a:rPr lang="cs-CZ"/>
              <a:t>Smluvní strany 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628650" y="1642200"/>
            <a:ext cx="4828200" cy="4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b="1" dirty="0"/>
              <a:t>EGAP</a:t>
            </a:r>
            <a:r>
              <a:rPr lang="cs-CZ" dirty="0"/>
              <a:t> </a:t>
            </a:r>
            <a:endParaRPr dirty="0" smtClean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dirty="0" smtClean="0"/>
              <a:t>Výstavce COVID Plus finanční záruky za splacení jistiny úvěru financující bance</a:t>
            </a:r>
            <a:br>
              <a:rPr lang="cs-CZ" dirty="0" smtClean="0"/>
            </a:br>
            <a:endParaRPr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dirty="0" smtClean="0"/>
              <a:t>Česká spořitelna</a:t>
            </a:r>
            <a:endParaRPr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dirty="0"/>
              <a:t>Financující banka, příjemce </a:t>
            </a:r>
            <a:r>
              <a:rPr lang="cs-CZ" dirty="0" smtClean="0"/>
              <a:t>záruky</a:t>
            </a:r>
            <a:br>
              <a:rPr lang="cs-CZ" dirty="0" smtClean="0"/>
            </a:b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b="1" dirty="0"/>
              <a:t>Klient</a:t>
            </a:r>
            <a:endParaRPr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dirty="0"/>
              <a:t>Příjemce úvěru, dlužník</a:t>
            </a:r>
            <a:endParaRPr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dirty="0"/>
              <a:t>Velká exportní společnost nebo její dodavatel</a:t>
            </a:r>
            <a:endParaRPr dirty="0"/>
          </a:p>
          <a:p>
            <a:pPr marL="625475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25475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25475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grpSp>
        <p:nvGrpSpPr>
          <p:cNvPr id="111" name="Google Shape;111;p4"/>
          <p:cNvGrpSpPr/>
          <p:nvPr/>
        </p:nvGrpSpPr>
        <p:grpSpPr>
          <a:xfrm>
            <a:off x="5456886" y="1541352"/>
            <a:ext cx="3480157" cy="3551000"/>
            <a:chOff x="5277777" y="1494218"/>
            <a:chExt cx="3480157" cy="3551000"/>
          </a:xfrm>
        </p:grpSpPr>
        <p:sp>
          <p:nvSpPr>
            <p:cNvPr id="114" name="Google Shape;114;p4"/>
            <p:cNvSpPr txBox="1"/>
            <p:nvPr/>
          </p:nvSpPr>
          <p:spPr>
            <a:xfrm>
              <a:off x="5666077" y="1708604"/>
              <a:ext cx="985101" cy="40011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49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i="0" u="none" strike="noStrike" cap="none" dirty="0">
                  <a:solidFill>
                    <a:srgbClr val="00497B"/>
                  </a:solidFill>
                  <a:latin typeface="Calibri"/>
                  <a:ea typeface="Calibri"/>
                  <a:cs typeface="Calibri"/>
                  <a:sym typeface="Calibri"/>
                </a:rPr>
                <a:t>Klient</a:t>
              </a:r>
              <a:endParaRPr sz="2000" b="1" i="0" u="none" strike="noStrike" cap="none" dirty="0">
                <a:solidFill>
                  <a:srgbClr val="0049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" name="Google Shape;115;p4"/>
            <p:cNvCxnSpPr>
              <a:stCxn id="116" idx="2"/>
            </p:cNvCxnSpPr>
            <p:nvPr/>
          </p:nvCxnSpPr>
          <p:spPr>
            <a:xfrm>
              <a:off x="6158626" y="4298818"/>
              <a:ext cx="0" cy="7464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17" name="Google Shape;117;p4"/>
            <p:cNvCxnSpPr>
              <a:stCxn id="114" idx="2"/>
              <a:endCxn id="116" idx="0"/>
            </p:cNvCxnSpPr>
            <p:nvPr/>
          </p:nvCxnSpPr>
          <p:spPr>
            <a:xfrm>
              <a:off x="6158627" y="2108714"/>
              <a:ext cx="0" cy="10206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16" name="Google Shape;116;p4"/>
            <p:cNvSpPr txBox="1"/>
            <p:nvPr/>
          </p:nvSpPr>
          <p:spPr>
            <a:xfrm>
              <a:off x="5277777" y="3129267"/>
              <a:ext cx="1761699" cy="1169551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Smlouva o poskytnutí  finanční záruky </a:t>
              </a:r>
              <a:r>
                <a:rPr lang="cs-CZ" sz="1400" b="0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(trojstranná - žádost předkládá banka)</a:t>
              </a:r>
              <a:endParaRPr sz="14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8" name="Google Shape;118;p4"/>
            <p:cNvCxnSpPr>
              <a:endCxn id="116" idx="3"/>
            </p:cNvCxnSpPr>
            <p:nvPr/>
          </p:nvCxnSpPr>
          <p:spPr>
            <a:xfrm flipH="1">
              <a:off x="7039550" y="3702514"/>
              <a:ext cx="690300" cy="114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19" name="Google Shape;119;p4"/>
            <p:cNvSpPr txBox="1"/>
            <p:nvPr/>
          </p:nvSpPr>
          <p:spPr>
            <a:xfrm>
              <a:off x="7381620" y="1494218"/>
              <a:ext cx="1376314" cy="138499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i="1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Úvěrová smlouva </a:t>
              </a:r>
              <a:r>
                <a:rPr lang="cs-CZ" sz="1400" b="0" i="1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(dvoustranná - žádost předkládá klient)</a:t>
              </a:r>
              <a:endParaRPr sz="14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" name="Google Shape;120;p4"/>
            <p:cNvCxnSpPr>
              <a:stCxn id="114" idx="3"/>
              <a:endCxn id="119" idx="1"/>
            </p:cNvCxnSpPr>
            <p:nvPr/>
          </p:nvCxnSpPr>
          <p:spPr>
            <a:xfrm>
              <a:off x="6651178" y="1908659"/>
              <a:ext cx="730500" cy="278100"/>
            </a:xfrm>
            <a:prstGeom prst="straightConnector1">
              <a:avLst/>
            </a:prstGeom>
            <a:noFill/>
            <a:ln w="4127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21" name="Google Shape;121;p4"/>
            <p:cNvCxnSpPr>
              <a:stCxn id="119" idx="2"/>
            </p:cNvCxnSpPr>
            <p:nvPr/>
          </p:nvCxnSpPr>
          <p:spPr>
            <a:xfrm>
              <a:off x="8069777" y="2879213"/>
              <a:ext cx="6000" cy="623100"/>
            </a:xfrm>
            <a:prstGeom prst="straightConnector1">
              <a:avLst/>
            </a:prstGeom>
            <a:noFill/>
            <a:ln w="4127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cxnSp>
        <p:nvCxnSpPr>
          <p:cNvPr id="122" name="Google Shape;122;p4"/>
          <p:cNvCxnSpPr/>
          <p:nvPr/>
        </p:nvCxnSpPr>
        <p:spPr>
          <a:xfrm flipH="1">
            <a:off x="6917852" y="3949703"/>
            <a:ext cx="1013803" cy="1142695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23" name="Google Shape;123;p4"/>
          <p:cNvSpPr txBox="1"/>
          <p:nvPr/>
        </p:nvSpPr>
        <p:spPr>
          <a:xfrm>
            <a:off x="7430500" y="4507623"/>
            <a:ext cx="1293185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Finanční záruka</a:t>
            </a:r>
            <a:endParaRPr sz="1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36" y="5178537"/>
            <a:ext cx="1201016" cy="6279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960" y="3572823"/>
            <a:ext cx="1028083" cy="545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628650" y="322477"/>
            <a:ext cx="7886700" cy="103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cs-CZ" sz="2000" dirty="0"/>
              <a:t>COVID Plus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Základní parametry úvěru (</a:t>
            </a:r>
            <a:r>
              <a:rPr lang="cs-CZ" dirty="0" smtClean="0"/>
              <a:t>1/2)</a:t>
            </a:r>
            <a:endParaRPr dirty="0"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628650" y="1362268"/>
            <a:ext cx="7886700" cy="463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1600" b="1" dirty="0"/>
              <a:t>Kvalifikovaný účel úvěru:</a:t>
            </a:r>
            <a:endParaRPr sz="1600"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sz="1600" dirty="0">
                <a:solidFill>
                  <a:srgbClr val="C00000"/>
                </a:solidFill>
              </a:rPr>
              <a:t>provozní</a:t>
            </a:r>
            <a:r>
              <a:rPr lang="cs-CZ" sz="1600" dirty="0"/>
              <a:t> náklady, pracovní kapitál nebo udržení podnikání</a:t>
            </a:r>
            <a:endParaRPr sz="1600"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sz="1600" dirty="0">
                <a:solidFill>
                  <a:srgbClr val="C00000"/>
                </a:solidFill>
              </a:rPr>
              <a:t>i</a:t>
            </a:r>
            <a:r>
              <a:rPr lang="cs-CZ" sz="1600" dirty="0" smtClean="0">
                <a:solidFill>
                  <a:srgbClr val="C00000"/>
                </a:solidFill>
              </a:rPr>
              <a:t>nvestice na inovaci a zkvalitnění výroby </a:t>
            </a:r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sz="1600" dirty="0" smtClean="0">
                <a:solidFill>
                  <a:srgbClr val="C00000"/>
                </a:solidFill>
              </a:rPr>
              <a:t>refinancování</a:t>
            </a:r>
            <a:r>
              <a:rPr lang="cs-CZ" sz="1600" dirty="0" smtClean="0"/>
              <a:t> </a:t>
            </a:r>
            <a:r>
              <a:rPr lang="cs-CZ" sz="1600" dirty="0"/>
              <a:t>úvěru poskytnutého na některý z výše uvedených </a:t>
            </a:r>
            <a:r>
              <a:rPr lang="cs-CZ" sz="1600" dirty="0" smtClean="0"/>
              <a:t>účelů</a:t>
            </a:r>
            <a:br>
              <a:rPr lang="cs-CZ" sz="1600" dirty="0" smtClean="0"/>
            </a:br>
            <a:endParaRPr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1600" b="1" dirty="0" smtClean="0"/>
              <a:t>Druhy úvěru a jejich splatnost:</a:t>
            </a:r>
            <a:endParaRPr sz="1600"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sz="1600" dirty="0">
                <a:solidFill>
                  <a:srgbClr val="C00000"/>
                </a:solidFill>
              </a:rPr>
              <a:t>provozní</a:t>
            </a:r>
            <a:r>
              <a:rPr lang="cs-CZ" sz="1600" dirty="0"/>
              <a:t> </a:t>
            </a:r>
            <a:r>
              <a:rPr lang="cs-CZ" sz="1600" dirty="0" smtClean="0">
                <a:solidFill>
                  <a:srgbClr val="C00000"/>
                </a:solidFill>
              </a:rPr>
              <a:t>revolvingový </a:t>
            </a:r>
            <a:r>
              <a:rPr lang="cs-CZ" sz="1600" dirty="0" smtClean="0"/>
              <a:t>/ </a:t>
            </a:r>
            <a:r>
              <a:rPr lang="cs-CZ" sz="1600" dirty="0" smtClean="0">
                <a:solidFill>
                  <a:srgbClr val="C00000"/>
                </a:solidFill>
              </a:rPr>
              <a:t>kontokorentní</a:t>
            </a:r>
            <a:r>
              <a:rPr lang="cs-CZ" sz="1600" dirty="0" smtClean="0"/>
              <a:t> / </a:t>
            </a:r>
            <a:r>
              <a:rPr lang="cs-CZ" sz="1600" dirty="0" smtClean="0">
                <a:solidFill>
                  <a:srgbClr val="C00000"/>
                </a:solidFill>
              </a:rPr>
              <a:t>termínovaný</a:t>
            </a:r>
            <a:r>
              <a:rPr lang="cs-CZ" sz="1600" dirty="0" smtClean="0"/>
              <a:t> úvěr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splatnost max. 3 roky </a:t>
            </a:r>
            <a:r>
              <a:rPr lang="cs-CZ" sz="1600" dirty="0" smtClean="0"/>
              <a:t>(KTK max. 1 rok)</a:t>
            </a:r>
            <a:endParaRPr sz="1600" dirty="0"/>
          </a:p>
          <a:p>
            <a:pPr marL="625475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</a:pPr>
            <a:r>
              <a:rPr lang="cs-CZ" sz="1600" dirty="0" smtClean="0">
                <a:solidFill>
                  <a:srgbClr val="C00000"/>
                </a:solidFill>
              </a:rPr>
              <a:t>investiční </a:t>
            </a:r>
            <a:r>
              <a:rPr lang="cs-CZ" sz="1600" dirty="0">
                <a:solidFill>
                  <a:srgbClr val="C00000"/>
                </a:solidFill>
              </a:rPr>
              <a:t>úvěr </a:t>
            </a:r>
            <a:r>
              <a:rPr lang="cs-CZ" sz="1600" dirty="0"/>
              <a:t>- splatnost max. 5 </a:t>
            </a:r>
            <a:r>
              <a:rPr lang="cs-CZ" sz="1600" dirty="0" smtClean="0"/>
              <a:t>let</a:t>
            </a:r>
            <a:br>
              <a:rPr lang="cs-CZ" sz="1600" dirty="0" smtClean="0"/>
            </a:br>
            <a:endParaRPr sz="1600" dirty="0"/>
          </a:p>
          <a:p>
            <a:pPr marL="228600" lvl="0" indent="-228600">
              <a:buSzPts val="2400"/>
            </a:pPr>
            <a:r>
              <a:rPr lang="cs-CZ" sz="1600" dirty="0"/>
              <a:t>Měna a výše úvěru: </a:t>
            </a:r>
            <a:endParaRPr lang="cs-CZ" sz="1600" dirty="0" smtClean="0"/>
          </a:p>
          <a:p>
            <a:pPr marL="625475" lvl="1"/>
            <a:r>
              <a:rPr lang="cs-CZ" sz="1600" dirty="0" smtClean="0">
                <a:solidFill>
                  <a:srgbClr val="C00000"/>
                </a:solidFill>
              </a:rPr>
              <a:t>Minimálně 5 </a:t>
            </a:r>
            <a:r>
              <a:rPr lang="cs-CZ" sz="1600" dirty="0" err="1" smtClean="0">
                <a:solidFill>
                  <a:srgbClr val="C00000"/>
                </a:solidFill>
              </a:rPr>
              <a:t>mio</a:t>
            </a:r>
            <a:r>
              <a:rPr lang="cs-CZ" sz="1600" dirty="0" smtClean="0">
                <a:solidFill>
                  <a:srgbClr val="C00000"/>
                </a:solidFill>
              </a:rPr>
              <a:t> CZK – max. 2 </a:t>
            </a:r>
            <a:r>
              <a:rPr lang="cs-CZ" sz="1600" dirty="0" err="1" smtClean="0">
                <a:solidFill>
                  <a:srgbClr val="C00000"/>
                </a:solidFill>
              </a:rPr>
              <a:t>mld</a:t>
            </a:r>
            <a:r>
              <a:rPr lang="cs-CZ" sz="1600" dirty="0" smtClean="0">
                <a:solidFill>
                  <a:srgbClr val="C00000"/>
                </a:solidFill>
              </a:rPr>
              <a:t> CZK (ESSO), </a:t>
            </a:r>
            <a:r>
              <a:rPr lang="cs-CZ" sz="1600" dirty="0" smtClean="0">
                <a:solidFill>
                  <a:schemeClr val="tx1"/>
                </a:solidFill>
              </a:rPr>
              <a:t>a zároveň</a:t>
            </a:r>
          </a:p>
          <a:p>
            <a:pPr marL="625475" lvl="1"/>
            <a:r>
              <a:rPr lang="cs-CZ" sz="1600" dirty="0" smtClean="0">
                <a:solidFill>
                  <a:srgbClr val="C00000"/>
                </a:solidFill>
              </a:rPr>
              <a:t>Max. 25% </a:t>
            </a:r>
            <a:r>
              <a:rPr lang="pl-PL" sz="1600" dirty="0" smtClean="0">
                <a:solidFill>
                  <a:schemeClr val="tx1"/>
                </a:solidFill>
              </a:rPr>
              <a:t>z celkového obratu společnosti za rok 2019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625475" lvl="1"/>
            <a:r>
              <a:rPr lang="cs-CZ" sz="1600" dirty="0" smtClean="0">
                <a:solidFill>
                  <a:srgbClr val="C00000"/>
                </a:solidFill>
              </a:rPr>
              <a:t> </a:t>
            </a:r>
            <a:r>
              <a:rPr lang="cs-CZ" sz="1600" dirty="0" smtClean="0"/>
              <a:t>CZK, EUR, USD</a:t>
            </a:r>
            <a:br>
              <a:rPr lang="cs-CZ" sz="1600" dirty="0" smtClean="0"/>
            </a:br>
            <a:endParaRPr lang="cs-CZ" sz="1600" dirty="0" smtClean="0"/>
          </a:p>
          <a:p>
            <a:pPr marL="228600" lvl="0" indent="-228600">
              <a:buSzPts val="2400"/>
            </a:pPr>
            <a:r>
              <a:rPr lang="cs-CZ" sz="1600" dirty="0"/>
              <a:t>Maximální výše záruky </a:t>
            </a:r>
            <a:r>
              <a:rPr lang="cs-CZ" sz="1600" dirty="0" smtClean="0"/>
              <a:t>: </a:t>
            </a:r>
            <a:endParaRPr lang="cs-CZ" sz="1600" dirty="0"/>
          </a:p>
          <a:p>
            <a:pPr marL="625475" lvl="1"/>
            <a:r>
              <a:rPr lang="cs-CZ" sz="1600" dirty="0">
                <a:solidFill>
                  <a:srgbClr val="C00000"/>
                </a:solidFill>
              </a:rPr>
              <a:t>80% </a:t>
            </a:r>
            <a:r>
              <a:rPr lang="cs-CZ" sz="1600" dirty="0">
                <a:solidFill>
                  <a:schemeClr val="tx1"/>
                </a:solidFill>
              </a:rPr>
              <a:t>z hodnoty úvěru - pro EGAP </a:t>
            </a:r>
            <a:r>
              <a:rPr lang="cs-CZ" sz="1600" dirty="0">
                <a:solidFill>
                  <a:srgbClr val="C00000"/>
                </a:solidFill>
              </a:rPr>
              <a:t>rating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rgbClr val="C00000"/>
                </a:solidFill>
              </a:rPr>
              <a:t>B</a:t>
            </a:r>
            <a:r>
              <a:rPr lang="cs-CZ" sz="1600" dirty="0" smtClean="0">
                <a:solidFill>
                  <a:schemeClr val="tx1"/>
                </a:solidFill>
              </a:rPr>
              <a:t> a lepší </a:t>
            </a:r>
            <a:endParaRPr lang="cs-CZ" sz="1600" dirty="0" smtClean="0"/>
          </a:p>
          <a:p>
            <a:pPr marL="625475" lvl="1"/>
            <a:r>
              <a:rPr lang="cs-CZ" sz="1600" dirty="0" smtClean="0">
                <a:solidFill>
                  <a:srgbClr val="C00000"/>
                </a:solidFill>
              </a:rPr>
              <a:t>70% </a:t>
            </a:r>
            <a:r>
              <a:rPr lang="cs-CZ" sz="1600" dirty="0" smtClean="0">
                <a:solidFill>
                  <a:schemeClr val="tx1"/>
                </a:solidFill>
              </a:rPr>
              <a:t>z hodnoty úvěru - pro EGAP </a:t>
            </a:r>
            <a:r>
              <a:rPr lang="cs-CZ" sz="1600" dirty="0" smtClean="0">
                <a:solidFill>
                  <a:srgbClr val="C00000"/>
                </a:solidFill>
              </a:rPr>
              <a:t>rating B-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 smtClean="0"/>
          </a:p>
          <a:p>
            <a:pPr marL="285750" indent="-285750">
              <a:buSzPts val="2400"/>
            </a:pPr>
            <a:r>
              <a:rPr lang="cs-CZ" sz="1600" b="1" dirty="0" smtClean="0"/>
              <a:t>Úvěr může být předčasně splacen bez sankcí a poplatků </a:t>
            </a:r>
          </a:p>
          <a:p>
            <a:pPr marL="285750" indent="-285750">
              <a:buSzPts val="2400"/>
            </a:pPr>
            <a:r>
              <a:rPr lang="cs-CZ" sz="1600" dirty="0" smtClean="0"/>
              <a:t>Záruka musí být vystavena do 31.12.2020</a:t>
            </a:r>
            <a:endParaRPr lang="cs-CZ" sz="16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8473b488b_0_0"/>
          <p:cNvSpPr txBox="1">
            <a:spLocks noGrp="1"/>
          </p:cNvSpPr>
          <p:nvPr>
            <p:ph type="title"/>
          </p:nvPr>
        </p:nvSpPr>
        <p:spPr>
          <a:xfrm>
            <a:off x="628650" y="322477"/>
            <a:ext cx="78867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C00000"/>
              </a:buClr>
              <a:buSzPts val="2000"/>
            </a:pPr>
            <a:r>
              <a:rPr lang="cs-CZ" sz="2000" dirty="0"/>
              <a:t>COVID Plus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Základní parametry úvěru </a:t>
            </a:r>
            <a:r>
              <a:rPr lang="cs-CZ" dirty="0" smtClean="0"/>
              <a:t>(2/2)</a:t>
            </a:r>
            <a:endParaRPr dirty="0">
              <a:highlight>
                <a:srgbClr val="00FFFF"/>
              </a:highlight>
            </a:endParaRPr>
          </a:p>
        </p:txBody>
      </p:sp>
      <p:sp>
        <p:nvSpPr>
          <p:cNvPr id="166" name="Google Shape;166;g88473b488b_0_0"/>
          <p:cNvSpPr txBox="1">
            <a:spLocks noGrp="1"/>
          </p:cNvSpPr>
          <p:nvPr>
            <p:ph type="body" idx="1"/>
          </p:nvPr>
        </p:nvSpPr>
        <p:spPr>
          <a:xfrm>
            <a:off x="628650" y="1246088"/>
            <a:ext cx="7701000" cy="30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9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cs-CZ" sz="2220" dirty="0" smtClean="0"/>
              <a:t>Jednorázová výše </a:t>
            </a:r>
            <a:r>
              <a:rPr lang="cs-CZ" sz="2220" dirty="0"/>
              <a:t>odměny EGAP za vystavení COVID+ záruky:</a:t>
            </a:r>
            <a:endParaRPr dirty="0"/>
          </a:p>
          <a:p>
            <a:pPr marL="114300" lvl="0" indent="266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1400" b="1" dirty="0"/>
          </a:p>
          <a:p>
            <a:pPr marL="114300" lvl="0" indent="266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1400" b="1" dirty="0"/>
          </a:p>
          <a:p>
            <a:pPr marL="114300" lvl="0" indent="266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1400" b="1" dirty="0"/>
          </a:p>
          <a:p>
            <a:pPr marL="114300" lvl="0" indent="31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400" b="1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400" b="1" dirty="0"/>
              <a:t> </a:t>
            </a:r>
            <a:endParaRPr sz="14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65" dirty="0">
              <a:highlight>
                <a:srgbClr val="FF0000"/>
              </a:highlight>
            </a:endParaRPr>
          </a:p>
          <a:p>
            <a:pPr marL="457200" lvl="0" indent="-3695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20"/>
              <a:buChar char="•"/>
            </a:pPr>
            <a:endParaRPr lang="cs-CZ" sz="600" dirty="0" smtClean="0"/>
          </a:p>
          <a:p>
            <a:pPr marL="457200" lvl="0" indent="-3695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20"/>
              <a:buChar char="•"/>
            </a:pPr>
            <a:r>
              <a:rPr lang="cs-CZ" sz="2220" dirty="0" smtClean="0"/>
              <a:t>Poplatek </a:t>
            </a:r>
            <a:r>
              <a:rPr lang="cs-CZ" sz="2220" dirty="0"/>
              <a:t>za záruku EGAP</a:t>
            </a:r>
            <a:r>
              <a:rPr lang="cs-CZ" sz="2220" b="1" dirty="0" smtClean="0"/>
              <a:t>: </a:t>
            </a:r>
            <a:r>
              <a:rPr lang="cs-CZ" sz="1800" b="0" dirty="0" smtClean="0"/>
              <a:t>od Kč 7.000 – do Kč 50.000 </a:t>
            </a:r>
            <a:br>
              <a:rPr lang="cs-CZ" sz="1800" b="0" dirty="0" smtClean="0"/>
            </a:br>
            <a:r>
              <a:rPr lang="cs-CZ" sz="1800" b="0" i="1" dirty="0" smtClean="0"/>
              <a:t>                                                          (v závislosti na výši záruky)</a:t>
            </a:r>
            <a:endParaRPr sz="1800" b="0" i="1" dirty="0"/>
          </a:p>
          <a:p>
            <a:pPr marL="228600" lvl="0" indent="-8762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1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cs-CZ" sz="2220" b="1" dirty="0"/>
              <a:t> </a:t>
            </a:r>
            <a:endParaRPr sz="2220" b="1" dirty="0"/>
          </a:p>
          <a:p>
            <a:pPr marL="228600" lvl="0" indent="-8762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</p:txBody>
      </p:sp>
      <p:graphicFrame>
        <p:nvGraphicFramePr>
          <p:cNvPr id="167" name="Google Shape;167;g88473b488b_0_0"/>
          <p:cNvGraphicFramePr/>
          <p:nvPr>
            <p:extLst>
              <p:ext uri="{D42A27DB-BD31-4B8C-83A1-F6EECF244321}">
                <p14:modId xmlns:p14="http://schemas.microsoft.com/office/powerpoint/2010/main" val="2955588691"/>
              </p:ext>
            </p:extLst>
          </p:nvPr>
        </p:nvGraphicFramePr>
        <p:xfrm>
          <a:off x="1483894" y="1868498"/>
          <a:ext cx="6240975" cy="1910946"/>
        </p:xfrm>
        <a:graphic>
          <a:graphicData uri="http://schemas.openxmlformats.org/drawingml/2006/table">
            <a:tbl>
              <a:tblPr>
                <a:noFill/>
                <a:tableStyleId>{A35D9170-06EA-473D-81BC-13DDB0737186}</a:tableStyleId>
              </a:tblPr>
              <a:tblGrid>
                <a:gridCol w="1377050"/>
                <a:gridCol w="1595625"/>
                <a:gridCol w="1682000"/>
                <a:gridCol w="1586300"/>
              </a:tblGrid>
              <a:tr h="3290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Interní rating EGAP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>
                          <a:solidFill>
                            <a:srgbClr val="00497B"/>
                          </a:solidFill>
                        </a:rPr>
                        <a:t>Sazba odměny (p.a.)</a:t>
                      </a:r>
                      <a:endParaRPr sz="1200" b="1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90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>
                          <a:solidFill>
                            <a:srgbClr val="00497B"/>
                          </a:solidFill>
                        </a:rPr>
                        <a:t>za 1. rok</a:t>
                      </a:r>
                      <a:endParaRPr sz="1200" b="1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2. </a:t>
                      </a:r>
                      <a:r>
                        <a:rPr lang="cs-CZ" sz="1200" b="1" dirty="0" smtClean="0">
                          <a:solidFill>
                            <a:srgbClr val="00497B"/>
                          </a:solidFill>
                        </a:rPr>
                        <a:t>a 3. rok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4</a:t>
                      </a:r>
                      <a:r>
                        <a:rPr lang="cs-CZ" sz="1200" b="1" dirty="0" smtClean="0">
                          <a:solidFill>
                            <a:srgbClr val="00497B"/>
                          </a:solidFill>
                        </a:rPr>
                        <a:t>. a</a:t>
                      </a:r>
                      <a:r>
                        <a:rPr lang="cs-CZ" sz="1200" b="1" baseline="0" dirty="0" smtClean="0">
                          <a:solidFill>
                            <a:srgbClr val="00497B"/>
                          </a:solidFill>
                        </a:rPr>
                        <a:t> 5.</a:t>
                      </a:r>
                      <a:r>
                        <a:rPr lang="cs-CZ" sz="1200" b="1" dirty="0" smtClean="0">
                          <a:solidFill>
                            <a:srgbClr val="00497B"/>
                          </a:solidFill>
                        </a:rPr>
                        <a:t> </a:t>
                      </a: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rok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32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 smtClean="0">
                          <a:solidFill>
                            <a:srgbClr val="00497B"/>
                          </a:solidFill>
                        </a:rPr>
                        <a:t>od </a:t>
                      </a: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B+ 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>
                          <a:solidFill>
                            <a:srgbClr val="00497B"/>
                          </a:solidFill>
                        </a:rPr>
                        <a:t>0,45%</a:t>
                      </a:r>
                      <a:endParaRPr sz="1200" b="1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>
                          <a:solidFill>
                            <a:srgbClr val="00497B"/>
                          </a:solidFill>
                        </a:rPr>
                        <a:t>0,90%</a:t>
                      </a:r>
                      <a:endParaRPr sz="1200" b="1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>
                          <a:solidFill>
                            <a:srgbClr val="00497B"/>
                          </a:solidFill>
                        </a:rPr>
                        <a:t>1,80%</a:t>
                      </a:r>
                      <a:endParaRPr sz="1200" b="1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B 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>
                          <a:solidFill>
                            <a:srgbClr val="00497B"/>
                          </a:solidFill>
                        </a:rPr>
                        <a:t>0,60%</a:t>
                      </a:r>
                      <a:endParaRPr sz="1200" b="1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>
                          <a:solidFill>
                            <a:srgbClr val="00497B"/>
                          </a:solidFill>
                        </a:rPr>
                        <a:t>1,20%</a:t>
                      </a:r>
                      <a:endParaRPr sz="1200" b="1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>
                          <a:solidFill>
                            <a:srgbClr val="00497B"/>
                          </a:solidFill>
                        </a:rPr>
                        <a:t>2,00%</a:t>
                      </a:r>
                      <a:endParaRPr sz="1200" b="1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B- 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1,14%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1,75%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rgbClr val="00497B"/>
                          </a:solidFill>
                        </a:rPr>
                        <a:t>2,19%</a:t>
                      </a:r>
                      <a:endParaRPr sz="1200" b="1" dirty="0">
                        <a:solidFill>
                          <a:srgbClr val="00497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9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" name="Google Shape;158;p9"/>
          <p:cNvSpPr txBox="1">
            <a:spLocks/>
          </p:cNvSpPr>
          <p:nvPr/>
        </p:nvSpPr>
        <p:spPr>
          <a:xfrm>
            <a:off x="628650" y="4496896"/>
            <a:ext cx="7886700" cy="62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−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69570">
              <a:lnSpc>
                <a:spcPct val="80000"/>
              </a:lnSpc>
              <a:buSzPts val="2220"/>
            </a:pPr>
            <a:r>
              <a:rPr lang="cs-CZ" sz="9000" dirty="0" smtClean="0"/>
              <a:t>Maximální marže financující banky:</a:t>
            </a:r>
          </a:p>
          <a:p>
            <a:pPr marL="228600" indent="-87629">
              <a:lnSpc>
                <a:spcPct val="80000"/>
              </a:lnSpc>
              <a:buSzPts val="2220"/>
              <a:buFont typeface="Arial"/>
              <a:buNone/>
            </a:pPr>
            <a:endParaRPr lang="cs-CZ" sz="2220" dirty="0" smtClean="0"/>
          </a:p>
          <a:p>
            <a:pPr marL="228600" indent="-87629">
              <a:lnSpc>
                <a:spcPct val="80000"/>
              </a:lnSpc>
              <a:buSzPts val="2220"/>
              <a:buFont typeface="Arial"/>
              <a:buNone/>
            </a:pPr>
            <a:endParaRPr lang="cs-CZ" sz="2220" dirty="0" smtClean="0"/>
          </a:p>
          <a:p>
            <a:pPr marL="0" indent="0">
              <a:lnSpc>
                <a:spcPct val="80000"/>
              </a:lnSpc>
              <a:buSzPts val="2220"/>
              <a:buFont typeface="Arial"/>
              <a:buNone/>
            </a:pPr>
            <a:r>
              <a:rPr lang="cs-CZ" sz="2220" dirty="0" smtClean="0"/>
              <a:t> </a:t>
            </a:r>
          </a:p>
          <a:p>
            <a:pPr marL="228600" indent="-87629">
              <a:lnSpc>
                <a:spcPct val="80000"/>
              </a:lnSpc>
              <a:buSzPts val="2220"/>
              <a:buFont typeface="Arial"/>
              <a:buNone/>
            </a:pPr>
            <a:endParaRPr lang="cs-CZ" sz="2220" dirty="0" smtClean="0"/>
          </a:p>
          <a:p>
            <a:pPr marL="0" indent="0">
              <a:lnSpc>
                <a:spcPct val="80000"/>
              </a:lnSpc>
              <a:buSzPts val="2220"/>
              <a:buFont typeface="Arial"/>
              <a:buNone/>
            </a:pPr>
            <a:endParaRPr lang="cs-CZ" sz="222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3735" y="4965804"/>
            <a:ext cx="5702610" cy="88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628650" y="322477"/>
            <a:ext cx="7886700" cy="103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cs-CZ" sz="2000" dirty="0"/>
              <a:t>COVID Plus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Kvalifikovaný příjemce úvěru (1/2)</a:t>
            </a:r>
            <a:endParaRPr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628650" y="1642188"/>
            <a:ext cx="7886700" cy="4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cs-CZ" b="1" dirty="0"/>
              <a:t>Jedná se o:</a:t>
            </a:r>
            <a:endParaRPr dirty="0"/>
          </a:p>
          <a:p>
            <a:pPr marL="727075" lvl="1" indent="-457200"/>
            <a:r>
              <a:rPr lang="cs-CZ" dirty="0"/>
              <a:t>exportéra, jehož </a:t>
            </a:r>
            <a:r>
              <a:rPr lang="cs-CZ" b="1" dirty="0">
                <a:solidFill>
                  <a:srgbClr val="C00000"/>
                </a:solidFill>
              </a:rPr>
              <a:t>vývoz v roce 2019 činil minimálně 20 % z celkových tržeb</a:t>
            </a:r>
            <a:r>
              <a:rPr lang="cs-CZ" b="1" dirty="0"/>
              <a:t> </a:t>
            </a:r>
            <a:r>
              <a:rPr lang="cs-CZ" dirty="0"/>
              <a:t>společnosti, a/nebo</a:t>
            </a:r>
            <a:endParaRPr dirty="0"/>
          </a:p>
          <a:p>
            <a:pPr marL="727075" lvl="1" indent="-457200"/>
            <a:r>
              <a:rPr lang="cs-CZ" dirty="0"/>
              <a:t>jeho dodavatele </a:t>
            </a:r>
            <a:r>
              <a:rPr lang="cs-CZ" dirty="0" smtClean="0"/>
              <a:t>(výrobní či obchodní podnik)</a:t>
            </a:r>
            <a:endParaRPr dirty="0" smtClean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cs-CZ" dirty="0" smtClean="0"/>
              <a:t>Zaměstnává </a:t>
            </a:r>
            <a:r>
              <a:rPr lang="cs-CZ" b="1" dirty="0" smtClean="0">
                <a:solidFill>
                  <a:srgbClr val="C00000"/>
                </a:solidFill>
              </a:rPr>
              <a:t>více jak 250 zaměstnanců </a:t>
            </a:r>
            <a:r>
              <a:rPr lang="cs-CZ" b="0" dirty="0" smtClean="0"/>
              <a:t>(na úrovni ESS)</a:t>
            </a:r>
            <a:endParaRPr b="0" dirty="0" smtClean="0"/>
          </a:p>
          <a:p>
            <a:pPr lvl="0" indent="-457200">
              <a:buSzPts val="2400"/>
              <a:buFont typeface="+mj-lt"/>
              <a:buAutoNum type="arabicPeriod"/>
            </a:pPr>
            <a:r>
              <a:rPr lang="cs-CZ" dirty="0" smtClean="0"/>
              <a:t>Nemá rating horší než </a:t>
            </a:r>
            <a:r>
              <a:rPr lang="cs-CZ" dirty="0" smtClean="0">
                <a:solidFill>
                  <a:srgbClr val="C00000"/>
                </a:solidFill>
              </a:rPr>
              <a:t>B- </a:t>
            </a:r>
            <a:r>
              <a:rPr lang="cs-CZ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&amp;</a:t>
            </a:r>
            <a:r>
              <a:rPr lang="cs-CZ" dirty="0">
                <a:solidFill>
                  <a:srgbClr val="C00000"/>
                </a:solidFill>
              </a:rPr>
              <a:t>P</a:t>
            </a:r>
            <a:endParaRPr lang="cs-CZ" dirty="0" smtClean="0">
              <a:solidFill>
                <a:srgbClr val="C00000"/>
              </a:solidFill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cs-CZ" dirty="0" smtClean="0"/>
              <a:t>Nemá </a:t>
            </a:r>
            <a:r>
              <a:rPr lang="cs-CZ" dirty="0"/>
              <a:t>předmět </a:t>
            </a:r>
            <a:r>
              <a:rPr lang="cs-CZ" dirty="0">
                <a:solidFill>
                  <a:srgbClr val="C00000"/>
                </a:solidFill>
              </a:rPr>
              <a:t>hlavní podnikatelské činnosti v žádném </a:t>
            </a:r>
            <a:r>
              <a:rPr lang="cs-CZ" dirty="0" smtClean="0">
                <a:solidFill>
                  <a:srgbClr val="C00000"/>
                </a:solidFill>
              </a:rPr>
              <a:t>druhu</a:t>
            </a:r>
          </a:p>
          <a:p>
            <a:pPr lvl="1" indent="-457200">
              <a:buSzPts val="2400"/>
            </a:pPr>
            <a:r>
              <a:rPr lang="cs-CZ" dirty="0" smtClean="0"/>
              <a:t>dopravy</a:t>
            </a:r>
          </a:p>
          <a:p>
            <a:pPr lvl="1" indent="-457200">
              <a:buSzPts val="2400"/>
            </a:pPr>
            <a:r>
              <a:rPr lang="cs-CZ" dirty="0" smtClean="0"/>
              <a:t>v poskytování </a:t>
            </a:r>
            <a:r>
              <a:rPr lang="cs-CZ" dirty="0"/>
              <a:t>ubytování, </a:t>
            </a:r>
            <a:endParaRPr lang="cs-CZ" dirty="0" smtClean="0"/>
          </a:p>
          <a:p>
            <a:pPr lvl="1" indent="-457200">
              <a:buSzPts val="2400"/>
            </a:pPr>
            <a:r>
              <a:rPr lang="cs-CZ" dirty="0" smtClean="0"/>
              <a:t>v </a:t>
            </a:r>
            <a:r>
              <a:rPr lang="cs-CZ" dirty="0"/>
              <a:t>činnosti cestovních agentur nebo kanceláří, </a:t>
            </a:r>
            <a:endParaRPr lang="cs-CZ" dirty="0" smtClean="0"/>
          </a:p>
          <a:p>
            <a:pPr lvl="1" indent="-457200">
              <a:buSzPts val="2400"/>
            </a:pPr>
            <a:r>
              <a:rPr lang="cs-CZ" dirty="0" smtClean="0"/>
              <a:t>heren</a:t>
            </a:r>
            <a:r>
              <a:rPr lang="cs-CZ" dirty="0"/>
              <a:t>, kasin a sázkových </a:t>
            </a:r>
            <a:r>
              <a:rPr lang="cs-CZ" dirty="0" smtClean="0"/>
              <a:t>kanceláří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628650" y="322477"/>
            <a:ext cx="7886700" cy="103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cs-CZ" sz="2000" dirty="0"/>
              <a:t>COVID Plus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Kvalifikovaný příjemce úvěru (2/2)</a:t>
            </a:r>
            <a:endParaRPr dirty="0"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628650" y="1642188"/>
            <a:ext cx="7886700" cy="4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SzPts val="2400"/>
              <a:buNone/>
            </a:pPr>
            <a:endParaRPr lang="cs-CZ" sz="2100" dirty="0" smtClean="0"/>
          </a:p>
          <a:p>
            <a:pPr lvl="0" indent="-457200">
              <a:spcBef>
                <a:spcPts val="0"/>
              </a:spcBef>
              <a:buSzPts val="2400"/>
              <a:buFont typeface="+mj-lt"/>
              <a:buAutoNum type="arabicPeriod" startAt="5"/>
            </a:pPr>
            <a:r>
              <a:rPr lang="cs-CZ" sz="2100" dirty="0"/>
              <a:t>Je zasažen </a:t>
            </a:r>
            <a:r>
              <a:rPr lang="cs-CZ" sz="2100" dirty="0">
                <a:solidFill>
                  <a:srgbClr val="C00000"/>
                </a:solidFill>
              </a:rPr>
              <a:t>náhlým nedostatkem likvidity </a:t>
            </a:r>
            <a:r>
              <a:rPr lang="cs-CZ" sz="2100" dirty="0"/>
              <a:t>v souvislosti s 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cs-CZ" sz="2100" dirty="0"/>
              <a:t>         pandemií </a:t>
            </a:r>
            <a:r>
              <a:rPr lang="cs-CZ" sz="2100" dirty="0" smtClean="0"/>
              <a:t>COVID-19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endParaRPr lang="cs-CZ" sz="2100" dirty="0"/>
          </a:p>
          <a:p>
            <a:pPr indent="-457200">
              <a:spcBef>
                <a:spcPts val="0"/>
              </a:spcBef>
              <a:buSzPts val="2400"/>
              <a:buFont typeface="+mj-lt"/>
              <a:buAutoNum type="arabicPeriod" startAt="6"/>
            </a:pPr>
            <a:r>
              <a:rPr lang="cs-CZ" sz="2100" dirty="0" smtClean="0"/>
              <a:t>Souhlasí </a:t>
            </a:r>
            <a:r>
              <a:rPr lang="cs-CZ" sz="2100" dirty="0"/>
              <a:t>s poskytnutím záruky a jejími podmínkami a zavazuje </a:t>
            </a:r>
            <a:endParaRPr lang="cs-CZ" sz="2100" dirty="0" smtClean="0"/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cs-CZ" sz="2100" dirty="0"/>
              <a:t> </a:t>
            </a:r>
            <a:r>
              <a:rPr lang="cs-CZ" sz="2100" dirty="0" smtClean="0"/>
              <a:t>        se </a:t>
            </a:r>
            <a:r>
              <a:rPr lang="cs-CZ" sz="2100" dirty="0"/>
              <a:t>uhradit </a:t>
            </a:r>
            <a:r>
              <a:rPr lang="cs-CZ" sz="2100" dirty="0" err="1"/>
              <a:t>EGAPu</a:t>
            </a:r>
            <a:r>
              <a:rPr lang="cs-CZ" sz="2100" dirty="0"/>
              <a:t> plnění poskytnutí bance na základě </a:t>
            </a:r>
            <a:r>
              <a:rPr lang="cs-CZ" sz="2100" dirty="0" smtClean="0"/>
              <a:t>záruky</a:t>
            </a:r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cs-CZ" sz="2100" b="1" dirty="0" smtClean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 startAt="7"/>
            </a:pPr>
            <a:r>
              <a:rPr lang="cs-CZ" sz="2100" b="1" dirty="0" smtClean="0">
                <a:solidFill>
                  <a:srgbClr val="C00000"/>
                </a:solidFill>
              </a:rPr>
              <a:t>Nebyl </a:t>
            </a:r>
            <a:r>
              <a:rPr lang="cs-CZ" sz="2100" b="1" dirty="0">
                <a:solidFill>
                  <a:srgbClr val="C00000"/>
                </a:solidFill>
              </a:rPr>
              <a:t>v úpadku </a:t>
            </a:r>
            <a:r>
              <a:rPr lang="cs-CZ" sz="2100" b="1" dirty="0" smtClean="0"/>
              <a:t>k 31.12.2019 a k 12.3.2020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cs-CZ" sz="2100" b="1" dirty="0" smtClean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 startAt="8"/>
            </a:pPr>
            <a:r>
              <a:rPr lang="cs-CZ" sz="2100" dirty="0" smtClean="0">
                <a:solidFill>
                  <a:srgbClr val="C00000"/>
                </a:solidFill>
              </a:rPr>
              <a:t>Nebyl k 31.12.2019 v </a:t>
            </a:r>
            <a:r>
              <a:rPr lang="cs-CZ" sz="2100" dirty="0">
                <a:solidFill>
                  <a:srgbClr val="C00000"/>
                </a:solidFill>
              </a:rPr>
              <a:t>potížích </a:t>
            </a:r>
            <a:r>
              <a:rPr lang="cs-CZ" sz="1600" b="0" dirty="0" smtClean="0"/>
              <a:t>dle sdělení Evropské Komise </a:t>
            </a:r>
            <a:br>
              <a:rPr lang="cs-CZ" sz="1600" b="0" dirty="0" smtClean="0"/>
            </a:br>
            <a:r>
              <a:rPr lang="cs-CZ" sz="1600" b="0" dirty="0" smtClean="0"/>
              <a:t>ze </a:t>
            </a:r>
            <a:r>
              <a:rPr lang="cs-CZ" sz="1600" b="0" dirty="0"/>
              <a:t>dne 3. dubna 2020, C(2020) 2215, čl. </a:t>
            </a:r>
            <a:r>
              <a:rPr lang="cs-CZ" sz="1600" b="0" dirty="0" smtClean="0"/>
              <a:t>12.</a:t>
            </a:r>
            <a:br>
              <a:rPr lang="cs-CZ" sz="1600" b="0" dirty="0" smtClean="0"/>
            </a:br>
            <a:endParaRPr lang="cs-CZ" sz="1600" b="0" dirty="0" smtClean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 startAt="8"/>
            </a:pPr>
            <a:r>
              <a:rPr lang="cs-CZ" sz="2100" dirty="0" smtClean="0"/>
              <a:t>Nemá neuhrazené závazky vůči českému státu</a:t>
            </a:r>
            <a:r>
              <a:rPr lang="cs-CZ" sz="2100" b="1" dirty="0" smtClean="0"/>
              <a:t/>
            </a:r>
            <a:br>
              <a:rPr lang="cs-CZ" sz="2100" b="1" dirty="0" smtClean="0"/>
            </a:br>
            <a:endParaRPr lang="cs-CZ" sz="2100" b="1" dirty="0" smtClean="0"/>
          </a:p>
          <a:p>
            <a:pPr lvl="0" indent="-457200">
              <a:spcBef>
                <a:spcPts val="0"/>
              </a:spcBef>
              <a:buSzPts val="2400"/>
              <a:buFont typeface="+mj-lt"/>
              <a:buAutoNum type="arabicPeriod" startAt="8"/>
            </a:pPr>
            <a:r>
              <a:rPr lang="cs-CZ" sz="2100" dirty="0" smtClean="0"/>
              <a:t>Nevyužívá </a:t>
            </a:r>
            <a:r>
              <a:rPr lang="cs-CZ" sz="2100" dirty="0"/>
              <a:t>jiný nástroj veřejné podpory </a:t>
            </a:r>
            <a:br>
              <a:rPr lang="cs-CZ" sz="2100" dirty="0"/>
            </a:br>
            <a:r>
              <a:rPr lang="cs-CZ" sz="2100" dirty="0"/>
              <a:t>v souvislosti s COVID-19 </a:t>
            </a:r>
            <a:r>
              <a:rPr lang="cs-CZ" sz="2100" dirty="0" smtClean="0"/>
              <a:t/>
            </a:r>
            <a:br>
              <a:rPr lang="cs-CZ" sz="2100" dirty="0" smtClean="0"/>
            </a:br>
            <a:endParaRPr lang="cs-CZ" sz="2100" dirty="0" smtClean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 startAt="8"/>
            </a:pPr>
            <a:r>
              <a:rPr lang="cs-CZ" sz="2100" dirty="0" smtClean="0"/>
              <a:t>Řádně hradí závazky vůči svým zaměstnancům </a:t>
            </a:r>
            <a:br>
              <a:rPr lang="cs-CZ" sz="2100" dirty="0" smtClean="0"/>
            </a:br>
            <a:endParaRPr lang="cs-CZ" sz="2100" dirty="0" smtClean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 startAt="8"/>
            </a:pPr>
            <a:r>
              <a:rPr lang="cs-CZ" sz="2100" b="1" dirty="0" smtClean="0"/>
              <a:t>Řádně </a:t>
            </a:r>
            <a:r>
              <a:rPr lang="cs-CZ" sz="2100" b="1" dirty="0"/>
              <a:t>hradí závazky vůči svým dodavatelům </a:t>
            </a:r>
            <a:br>
              <a:rPr lang="cs-CZ" sz="2100" b="1" dirty="0"/>
            </a:br>
            <a:r>
              <a:rPr lang="cs-CZ" sz="1600" b="0" dirty="0"/>
              <a:t>(s tolerancí max. 10% celkových závazků </a:t>
            </a:r>
            <a:r>
              <a:rPr lang="cs-CZ" sz="1600" b="0" dirty="0" smtClean="0"/>
              <a:t>po splatnosti ne déle </a:t>
            </a:r>
            <a:br>
              <a:rPr lang="cs-CZ" sz="1600" b="0" dirty="0" smtClean="0"/>
            </a:br>
            <a:r>
              <a:rPr lang="cs-CZ" sz="1600" b="0" dirty="0" smtClean="0"/>
              <a:t>jak 21 dnů)</a:t>
            </a:r>
            <a:endParaRPr sz="1600" b="0"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6675258" y="1886619"/>
            <a:ext cx="976045" cy="2812972"/>
          </a:xfrm>
          <a:prstGeom prst="rightBrace">
            <a:avLst>
              <a:gd name="adj1" fmla="val 8333"/>
              <a:gd name="adj2" fmla="val 4701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629481" y="1886620"/>
            <a:ext cx="805542" cy="28129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wordArtVert" wrap="square" rtlCol="0" anchor="ctr" anchorCtr="0">
            <a:sp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ČESTNÉ PROHLÁŠENÍ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675258" y="4699590"/>
            <a:ext cx="976045" cy="1232897"/>
          </a:xfrm>
          <a:prstGeom prst="rightBrace">
            <a:avLst>
              <a:gd name="adj1" fmla="val 8333"/>
              <a:gd name="adj2" fmla="val 4701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590375" y="4951087"/>
            <a:ext cx="1316835" cy="6155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rtlCol="0" anchor="ctr" anchorCtr="0">
            <a:sp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Měsíční monitoring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83862" y="1532909"/>
            <a:ext cx="7832237" cy="3821147"/>
            <a:chOff x="395536" y="1477694"/>
            <a:chExt cx="7078882" cy="315198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334703606"/>
                </p:ext>
              </p:extLst>
            </p:nvPr>
          </p:nvGraphicFramePr>
          <p:xfrm>
            <a:off x="395536" y="1898813"/>
            <a:ext cx="7078882" cy="9519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5" name="Skupina 4"/>
            <p:cNvGrpSpPr/>
            <p:nvPr/>
          </p:nvGrpSpPr>
          <p:grpSpPr>
            <a:xfrm>
              <a:off x="1084943" y="1477694"/>
              <a:ext cx="5846975" cy="418900"/>
              <a:chOff x="1410529" y="1867810"/>
              <a:chExt cx="7795967" cy="558533"/>
            </a:xfrm>
            <a:noFill/>
          </p:grpSpPr>
          <p:sp>
            <p:nvSpPr>
              <p:cNvPr id="6" name="TextovéPole 5"/>
              <p:cNvSpPr txBox="1"/>
              <p:nvPr/>
            </p:nvSpPr>
            <p:spPr>
              <a:xfrm>
                <a:off x="1410529" y="1977564"/>
                <a:ext cx="901960" cy="406206"/>
              </a:xfrm>
              <a:prstGeom prst="rect">
                <a:avLst/>
              </a:prstGeom>
              <a:grpFill/>
              <a:ln w="25400">
                <a:solidFill>
                  <a:schemeClr val="accent5">
                    <a:lumMod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Klient</a:t>
                </a:r>
              </a:p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 </a:t>
                </a:r>
                <a:r>
                  <a:rPr lang="en-US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-&gt; Banka</a:t>
                </a:r>
                <a:endParaRPr lang="cs-CZ" sz="9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2648264" y="1958824"/>
                <a:ext cx="878196" cy="406205"/>
              </a:xfrm>
              <a:prstGeom prst="rect">
                <a:avLst/>
              </a:prstGeom>
              <a:grpFill/>
              <a:ln w="25400">
                <a:solidFill>
                  <a:schemeClr val="accent5">
                    <a:lumMod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Banka</a:t>
                </a:r>
              </a:p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-</a:t>
                </a:r>
                <a:r>
                  <a:rPr lang="en-US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&gt; EGAP</a:t>
                </a:r>
                <a:endParaRPr lang="cs-CZ" sz="9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5371414" y="1867810"/>
                <a:ext cx="841612" cy="558533"/>
              </a:xfrm>
              <a:prstGeom prst="rect">
                <a:avLst/>
              </a:prstGeom>
              <a:grpFill/>
              <a:ln w="25400">
                <a:solidFill>
                  <a:schemeClr val="accent5">
                    <a:lumMod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Klient/</a:t>
                </a:r>
              </a:p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Banka/</a:t>
                </a:r>
              </a:p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EGAP</a:t>
                </a:r>
                <a:endParaRPr lang="cs-CZ" sz="9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6710318" y="1973273"/>
                <a:ext cx="846161" cy="406206"/>
              </a:xfrm>
              <a:prstGeom prst="rect">
                <a:avLst/>
              </a:prstGeom>
              <a:grpFill/>
              <a:ln w="25400">
                <a:solidFill>
                  <a:schemeClr val="accent5">
                    <a:lumMod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EGAP </a:t>
                </a:r>
              </a:p>
              <a:p>
                <a:pPr algn="ctr">
                  <a:defRPr/>
                </a:pPr>
                <a:r>
                  <a:rPr lang="en-US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-&gt; Banka</a:t>
                </a:r>
                <a:endParaRPr lang="cs-CZ" sz="9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8033719" y="1973273"/>
                <a:ext cx="1172777" cy="406206"/>
              </a:xfrm>
              <a:prstGeom prst="rect">
                <a:avLst/>
              </a:prstGeom>
              <a:grpFill/>
              <a:ln w="25400">
                <a:solidFill>
                  <a:schemeClr val="accent5">
                    <a:lumMod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Klient</a:t>
                </a:r>
              </a:p>
              <a:p>
                <a:pPr algn="ctr">
                  <a:defRPr/>
                </a:pPr>
                <a:endParaRPr lang="cs-CZ" sz="9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3987986" y="1973275"/>
                <a:ext cx="918213" cy="406205"/>
              </a:xfrm>
              <a:prstGeom prst="rect">
                <a:avLst/>
              </a:prstGeom>
              <a:grpFill/>
              <a:ln w="25400">
                <a:solidFill>
                  <a:schemeClr val="accent5">
                    <a:lumMod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Banka/</a:t>
                </a:r>
              </a:p>
              <a:p>
                <a:pPr algn="ctr">
                  <a:defRPr/>
                </a:pPr>
                <a:r>
                  <a:rPr lang="cs-CZ" sz="900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EGAP</a:t>
                </a:r>
                <a:endParaRPr lang="cs-CZ" sz="9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12" name="Přímá spojnice 11"/>
            <p:cNvCxnSpPr/>
            <p:nvPr/>
          </p:nvCxnSpPr>
          <p:spPr bwMode="auto">
            <a:xfrm flipH="1" flipV="1">
              <a:off x="1067851" y="1849453"/>
              <a:ext cx="381615" cy="343871"/>
            </a:xfrm>
            <a:prstGeom prst="line">
              <a:avLst/>
            </a:prstGeom>
            <a:noFill/>
            <a:ln w="2857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Přímá spojnice 12"/>
            <p:cNvCxnSpPr/>
            <p:nvPr/>
          </p:nvCxnSpPr>
          <p:spPr bwMode="auto">
            <a:xfrm flipH="1" flipV="1">
              <a:off x="2013244" y="1830509"/>
              <a:ext cx="471700" cy="394315"/>
            </a:xfrm>
            <a:prstGeom prst="line">
              <a:avLst/>
            </a:prstGeom>
            <a:noFill/>
            <a:ln w="2857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Přímá spojnice 13"/>
            <p:cNvCxnSpPr/>
            <p:nvPr/>
          </p:nvCxnSpPr>
          <p:spPr bwMode="auto">
            <a:xfrm flipH="1" flipV="1">
              <a:off x="3020861" y="1851693"/>
              <a:ext cx="449292" cy="367430"/>
            </a:xfrm>
            <a:prstGeom prst="line">
              <a:avLst/>
            </a:prstGeom>
            <a:noFill/>
            <a:ln w="2857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Přímá spojnice 14"/>
            <p:cNvCxnSpPr/>
            <p:nvPr/>
          </p:nvCxnSpPr>
          <p:spPr bwMode="auto">
            <a:xfrm flipH="1" flipV="1">
              <a:off x="4102652" y="1901033"/>
              <a:ext cx="352329" cy="301044"/>
            </a:xfrm>
            <a:prstGeom prst="line">
              <a:avLst/>
            </a:prstGeom>
            <a:noFill/>
            <a:ln w="2857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Přímá spojnice 15"/>
            <p:cNvCxnSpPr/>
            <p:nvPr/>
          </p:nvCxnSpPr>
          <p:spPr bwMode="auto">
            <a:xfrm>
              <a:off x="5066783" y="1868103"/>
              <a:ext cx="373298" cy="330141"/>
            </a:xfrm>
            <a:prstGeom prst="line">
              <a:avLst/>
            </a:prstGeom>
            <a:noFill/>
            <a:ln w="2857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Přímá spojnice 16"/>
            <p:cNvCxnSpPr/>
            <p:nvPr/>
          </p:nvCxnSpPr>
          <p:spPr bwMode="auto">
            <a:xfrm>
              <a:off x="6052336" y="1849453"/>
              <a:ext cx="391872" cy="346253"/>
            </a:xfrm>
            <a:prstGeom prst="line">
              <a:avLst/>
            </a:prstGeom>
            <a:noFill/>
            <a:ln w="2857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8" name="Diagram 17"/>
            <p:cNvGraphicFramePr/>
            <p:nvPr>
              <p:extLst/>
            </p:nvPr>
          </p:nvGraphicFramePr>
          <p:xfrm>
            <a:off x="1326995" y="2390131"/>
            <a:ext cx="3787253" cy="8802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19" name="Skupina 24"/>
            <p:cNvGrpSpPr>
              <a:grpSpLocks/>
            </p:cNvGrpSpPr>
            <p:nvPr/>
          </p:nvGrpSpPr>
          <p:grpSpPr bwMode="auto">
            <a:xfrm>
              <a:off x="2393475" y="2989725"/>
              <a:ext cx="2555622" cy="326635"/>
              <a:chOff x="1459481" y="296260"/>
              <a:chExt cx="3407929" cy="468013"/>
            </a:xfrm>
          </p:grpSpPr>
          <p:sp>
            <p:nvSpPr>
              <p:cNvPr id="20" name="Dvojitá šipka 19"/>
              <p:cNvSpPr/>
              <p:nvPr/>
            </p:nvSpPr>
            <p:spPr>
              <a:xfrm>
                <a:off x="1459481" y="296260"/>
                <a:ext cx="2853205" cy="465163"/>
              </a:xfrm>
              <a:prstGeom prst="chevron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cs-CZ" sz="1100" dirty="0" smtClean="0"/>
                  <a:t>Posouzení podkladů, akceptace, schválení</a:t>
                </a:r>
              </a:p>
              <a:p>
                <a:endParaRPr lang="cs-CZ" dirty="0"/>
              </a:p>
            </p:txBody>
          </p:sp>
          <p:sp>
            <p:nvSpPr>
              <p:cNvPr id="21" name="Dvojitá šipka 4"/>
              <p:cNvSpPr/>
              <p:nvPr/>
            </p:nvSpPr>
            <p:spPr>
              <a:xfrm>
                <a:off x="2570006" y="409433"/>
                <a:ext cx="2297404" cy="354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2005" tIns="14002" rIns="14002" bIns="14002" spcCol="1270" anchor="ctr"/>
              <a:lstStyle/>
              <a:p>
                <a:pPr algn="ctr" defTabSz="46672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cs-CZ" sz="1050" dirty="0"/>
              </a:p>
            </p:txBody>
          </p:sp>
        </p:grpSp>
        <p:grpSp>
          <p:nvGrpSpPr>
            <p:cNvPr id="22" name="Skupina 34"/>
            <p:cNvGrpSpPr>
              <a:grpSpLocks/>
            </p:cNvGrpSpPr>
            <p:nvPr/>
          </p:nvGrpSpPr>
          <p:grpSpPr bwMode="auto">
            <a:xfrm>
              <a:off x="4414574" y="3004898"/>
              <a:ext cx="2537396" cy="493683"/>
              <a:chOff x="1483786" y="56911"/>
              <a:chExt cx="3383624" cy="707362"/>
            </a:xfrm>
          </p:grpSpPr>
          <p:sp>
            <p:nvSpPr>
              <p:cNvPr id="23" name="Dvojitá šipka 22"/>
              <p:cNvSpPr/>
              <p:nvPr/>
            </p:nvSpPr>
            <p:spPr>
              <a:xfrm>
                <a:off x="1483786" y="56911"/>
                <a:ext cx="1507587" cy="438276"/>
              </a:xfrm>
              <a:prstGeom prst="chevron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vert="horz" lIns="0" rIns="0"/>
              <a:lstStyle/>
              <a:p>
                <a:r>
                  <a:rPr lang="cs-CZ" sz="1000" dirty="0" smtClean="0"/>
                  <a:t>Příprava</a:t>
                </a:r>
              </a:p>
              <a:p>
                <a:r>
                  <a:rPr lang="cs-CZ" sz="1000" dirty="0" smtClean="0"/>
                  <a:t>dokumentace</a:t>
                </a:r>
                <a:endParaRPr lang="cs-CZ" sz="1000" dirty="0"/>
              </a:p>
            </p:txBody>
          </p:sp>
          <p:sp>
            <p:nvSpPr>
              <p:cNvPr id="24" name="Dvojitá šipka 4"/>
              <p:cNvSpPr/>
              <p:nvPr/>
            </p:nvSpPr>
            <p:spPr>
              <a:xfrm>
                <a:off x="2570006" y="409433"/>
                <a:ext cx="2297404" cy="354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2005" tIns="14002" rIns="14002" bIns="14002" spcCol="1270" anchor="ctr"/>
              <a:lstStyle/>
              <a:p>
                <a:pPr algn="ctr" defTabSz="46672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cs-CZ" sz="1050" dirty="0"/>
              </a:p>
            </p:txBody>
          </p:sp>
        </p:grpSp>
        <p:grpSp>
          <p:nvGrpSpPr>
            <p:cNvPr id="25" name="Skupina 24"/>
            <p:cNvGrpSpPr>
              <a:grpSpLocks/>
            </p:cNvGrpSpPr>
            <p:nvPr/>
          </p:nvGrpSpPr>
          <p:grpSpPr bwMode="auto">
            <a:xfrm>
              <a:off x="507845" y="2663849"/>
              <a:ext cx="3554936" cy="304619"/>
              <a:chOff x="-1080405" y="317816"/>
              <a:chExt cx="4740517" cy="436466"/>
            </a:xfrm>
          </p:grpSpPr>
          <p:sp>
            <p:nvSpPr>
              <p:cNvPr id="26" name="Dvojitá šipka 25"/>
              <p:cNvSpPr/>
              <p:nvPr/>
            </p:nvSpPr>
            <p:spPr>
              <a:xfrm>
                <a:off x="-1080405" y="354000"/>
                <a:ext cx="2517854" cy="400282"/>
              </a:xfrm>
              <a:prstGeom prst="chevron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cs-CZ" sz="1100" dirty="0" smtClean="0"/>
                  <a:t>     Příprava podkladů </a:t>
                </a:r>
                <a:endParaRPr lang="cs-CZ" sz="1100" dirty="0"/>
              </a:p>
            </p:txBody>
          </p:sp>
          <p:sp>
            <p:nvSpPr>
              <p:cNvPr id="27" name="Dvojitá šipka 4"/>
              <p:cNvSpPr/>
              <p:nvPr/>
            </p:nvSpPr>
            <p:spPr>
              <a:xfrm>
                <a:off x="1362708" y="317816"/>
                <a:ext cx="2297404" cy="354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2005" tIns="14002" rIns="14002" bIns="14002" spcCol="1270" anchor="ctr"/>
              <a:lstStyle/>
              <a:p>
                <a:pPr algn="ctr" defTabSz="46672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cs-CZ" sz="1050" dirty="0"/>
              </a:p>
            </p:txBody>
          </p:sp>
        </p:grpSp>
        <p:grpSp>
          <p:nvGrpSpPr>
            <p:cNvPr id="28" name="Skupina 34"/>
            <p:cNvGrpSpPr>
              <a:grpSpLocks/>
            </p:cNvGrpSpPr>
            <p:nvPr/>
          </p:nvGrpSpPr>
          <p:grpSpPr bwMode="auto">
            <a:xfrm>
              <a:off x="4402867" y="2647892"/>
              <a:ext cx="2594098" cy="563291"/>
              <a:chOff x="1547891" y="-42825"/>
              <a:chExt cx="3459236" cy="807098"/>
            </a:xfrm>
          </p:grpSpPr>
          <p:sp>
            <p:nvSpPr>
              <p:cNvPr id="29" name="Dvojitá šipka 28"/>
              <p:cNvSpPr/>
              <p:nvPr/>
            </p:nvSpPr>
            <p:spPr>
              <a:xfrm>
                <a:off x="1547891" y="-42825"/>
                <a:ext cx="1523200" cy="456462"/>
              </a:xfrm>
              <a:prstGeom prst="chevron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cs-CZ" sz="1100" dirty="0" smtClean="0"/>
                  <a:t>Odkládací podmínky</a:t>
                </a:r>
              </a:p>
              <a:p>
                <a:endParaRPr lang="cs-CZ" sz="1100" dirty="0"/>
              </a:p>
            </p:txBody>
          </p:sp>
          <p:sp>
            <p:nvSpPr>
              <p:cNvPr id="30" name="Dvojitá šipka 4"/>
              <p:cNvSpPr/>
              <p:nvPr/>
            </p:nvSpPr>
            <p:spPr>
              <a:xfrm>
                <a:off x="2709723" y="409433"/>
                <a:ext cx="2297404" cy="354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2005" tIns="14002" rIns="14002" bIns="14002" spcCol="1270" anchor="ctr"/>
              <a:lstStyle/>
              <a:p>
                <a:pPr algn="ctr" defTabSz="46672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cs-CZ" sz="1050" dirty="0"/>
              </a:p>
            </p:txBody>
          </p:sp>
        </p:grpSp>
        <p:grpSp>
          <p:nvGrpSpPr>
            <p:cNvPr id="31" name="Skupina 34"/>
            <p:cNvGrpSpPr>
              <a:grpSpLocks/>
            </p:cNvGrpSpPr>
            <p:nvPr/>
          </p:nvGrpSpPr>
          <p:grpSpPr bwMode="auto">
            <a:xfrm>
              <a:off x="5209083" y="2647147"/>
              <a:ext cx="2253232" cy="323255"/>
              <a:chOff x="2570006" y="409433"/>
              <a:chExt cx="3004691" cy="463169"/>
            </a:xfrm>
          </p:grpSpPr>
          <p:sp>
            <p:nvSpPr>
              <p:cNvPr id="32" name="Dvojitá šipka 31"/>
              <p:cNvSpPr/>
              <p:nvPr/>
            </p:nvSpPr>
            <p:spPr>
              <a:xfrm>
                <a:off x="2794051" y="423125"/>
                <a:ext cx="2780646" cy="449477"/>
              </a:xfrm>
              <a:prstGeom prst="chevron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cs-CZ" sz="1100" dirty="0" smtClean="0"/>
                  <a:t>Plnění smluvních  podmínek, čerpání/splácení</a:t>
                </a:r>
              </a:p>
              <a:p>
                <a:endParaRPr lang="cs-CZ" sz="1100" dirty="0"/>
              </a:p>
            </p:txBody>
          </p:sp>
          <p:sp>
            <p:nvSpPr>
              <p:cNvPr id="33" name="Dvojitá šipka 4"/>
              <p:cNvSpPr/>
              <p:nvPr/>
            </p:nvSpPr>
            <p:spPr>
              <a:xfrm>
                <a:off x="2570006" y="409433"/>
                <a:ext cx="2297404" cy="354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2005" tIns="14002" rIns="14002" bIns="14002" spcCol="1270" anchor="ctr"/>
              <a:lstStyle/>
              <a:p>
                <a:pPr algn="ctr" defTabSz="46672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cs-CZ" sz="1050" dirty="0"/>
              </a:p>
            </p:txBody>
          </p:sp>
        </p:grpSp>
        <p:sp>
          <p:nvSpPr>
            <p:cNvPr id="42" name="Dvojitá šipka 4"/>
            <p:cNvSpPr/>
            <p:nvPr/>
          </p:nvSpPr>
          <p:spPr bwMode="auto">
            <a:xfrm>
              <a:off x="3436413" y="4382032"/>
              <a:ext cx="3511998" cy="247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005" tIns="14002" rIns="14002" bIns="14002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50" dirty="0" smtClean="0"/>
            </a:p>
          </p:txBody>
        </p:sp>
        <p:sp>
          <p:nvSpPr>
            <p:cNvPr id="45" name="Dvojitá šipka 4"/>
            <p:cNvSpPr/>
            <p:nvPr/>
          </p:nvSpPr>
          <p:spPr bwMode="auto">
            <a:xfrm>
              <a:off x="1840803" y="4024282"/>
              <a:ext cx="4986413" cy="247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005" tIns="14002" rIns="14002" bIns="14002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50" dirty="0"/>
            </a:p>
          </p:txBody>
        </p:sp>
        <p:sp>
          <p:nvSpPr>
            <p:cNvPr id="49" name="Dvojitá šipka 4"/>
            <p:cNvSpPr/>
            <p:nvPr/>
          </p:nvSpPr>
          <p:spPr bwMode="auto">
            <a:xfrm>
              <a:off x="3257212" y="3414505"/>
              <a:ext cx="1722834" cy="247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005" tIns="14002" rIns="14002" bIns="14002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50" dirty="0"/>
            </a:p>
          </p:txBody>
        </p:sp>
        <p:sp>
          <p:nvSpPr>
            <p:cNvPr id="52" name="Dvojitá šipka 4"/>
            <p:cNvSpPr/>
            <p:nvPr/>
          </p:nvSpPr>
          <p:spPr bwMode="auto">
            <a:xfrm>
              <a:off x="3414400" y="3706631"/>
              <a:ext cx="3407198" cy="247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005" tIns="14002" rIns="14002" bIns="14002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50" dirty="0"/>
            </a:p>
          </p:txBody>
        </p:sp>
      </p:grpSp>
      <p:sp>
        <p:nvSpPr>
          <p:cNvPr id="54" name="TextovéPole 53"/>
          <p:cNvSpPr txBox="1"/>
          <p:nvPr/>
        </p:nvSpPr>
        <p:spPr>
          <a:xfrm>
            <a:off x="454444" y="1628800"/>
            <a:ext cx="748462" cy="369332"/>
          </a:xfrm>
          <a:prstGeom prst="rect">
            <a:avLst/>
          </a:prstGeom>
          <a:noFill/>
          <a:ln w="25400">
            <a:solidFill>
              <a:schemeClr val="accent5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900" dirty="0" smtClean="0">
                <a:solidFill>
                  <a:schemeClr val="accent5">
                    <a:lumMod val="25000"/>
                  </a:schemeClr>
                </a:solidFill>
              </a:rPr>
              <a:t>Banka</a:t>
            </a:r>
          </a:p>
          <a:p>
            <a:pPr algn="ctr">
              <a:defRPr/>
            </a:pPr>
            <a:r>
              <a:rPr lang="en-US" sz="900" dirty="0" smtClean="0">
                <a:solidFill>
                  <a:schemeClr val="accent5">
                    <a:lumMod val="25000"/>
                  </a:schemeClr>
                </a:solidFill>
              </a:rPr>
              <a:t>-&gt; </a:t>
            </a:r>
            <a:r>
              <a:rPr lang="en-US" sz="900" dirty="0" err="1" smtClean="0">
                <a:solidFill>
                  <a:schemeClr val="accent5">
                    <a:lumMod val="25000"/>
                  </a:schemeClr>
                </a:solidFill>
              </a:rPr>
              <a:t>Klient</a:t>
            </a:r>
            <a:r>
              <a:rPr lang="cs-CZ" sz="9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cs-CZ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55" name="Přímá spojnice 54"/>
          <p:cNvCxnSpPr/>
          <p:nvPr/>
        </p:nvCxnSpPr>
        <p:spPr bwMode="auto">
          <a:xfrm flipH="1" flipV="1">
            <a:off x="454444" y="1995382"/>
            <a:ext cx="374232" cy="393294"/>
          </a:xfrm>
          <a:prstGeom prst="lin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Skupina 52"/>
          <p:cNvGrpSpPr/>
          <p:nvPr/>
        </p:nvGrpSpPr>
        <p:grpSpPr>
          <a:xfrm>
            <a:off x="-1" y="2985223"/>
            <a:ext cx="1254705" cy="1308483"/>
            <a:chOff x="5781302" y="-793084"/>
            <a:chExt cx="1381390" cy="1601150"/>
          </a:xfrm>
        </p:grpSpPr>
        <p:sp>
          <p:nvSpPr>
            <p:cNvPr id="56" name="Dvojitá šipka 55"/>
            <p:cNvSpPr/>
            <p:nvPr/>
          </p:nvSpPr>
          <p:spPr>
            <a:xfrm>
              <a:off x="5781302" y="-793084"/>
              <a:ext cx="1202521" cy="409058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cs-CZ" sz="1100" i="1" dirty="0" smtClean="0"/>
                <a:t>KLIENT</a:t>
              </a:r>
              <a:endParaRPr lang="cs-CZ" sz="1100" i="1" dirty="0"/>
            </a:p>
          </p:txBody>
        </p:sp>
        <p:sp>
          <p:nvSpPr>
            <p:cNvPr id="57" name="Dvojitá šipka 4"/>
            <p:cNvSpPr/>
            <p:nvPr/>
          </p:nvSpPr>
          <p:spPr>
            <a:xfrm>
              <a:off x="6469529" y="345957"/>
              <a:ext cx="693163" cy="462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004" tIns="9335" rIns="9335" bIns="9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b="1" kern="1200" dirty="0" smtClean="0">
                  <a:latin typeface="Roboto Black"/>
                </a:rPr>
                <a:t>KLIENT</a:t>
              </a:r>
              <a:endParaRPr lang="cs-CZ" sz="700" b="1" kern="1200" dirty="0">
                <a:latin typeface="Roboto Black"/>
              </a:endParaRPr>
            </a:p>
          </p:txBody>
        </p:sp>
      </p:grpSp>
      <p:sp>
        <p:nvSpPr>
          <p:cNvPr id="58" name="Dvojitá šipka 57"/>
          <p:cNvSpPr/>
          <p:nvPr/>
        </p:nvSpPr>
        <p:spPr>
          <a:xfrm>
            <a:off x="1" y="3358863"/>
            <a:ext cx="1044346" cy="355009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sz="1100" i="1" dirty="0" smtClean="0"/>
              <a:t>BANKA</a:t>
            </a:r>
            <a:endParaRPr lang="cs-CZ" sz="1100" i="1" dirty="0"/>
          </a:p>
        </p:txBody>
      </p:sp>
      <p:sp>
        <p:nvSpPr>
          <p:cNvPr id="59" name="Dvojitá šipka 58"/>
          <p:cNvSpPr/>
          <p:nvPr/>
        </p:nvSpPr>
        <p:spPr>
          <a:xfrm>
            <a:off x="1" y="3747243"/>
            <a:ext cx="1044346" cy="37764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sz="1100" i="1" dirty="0" smtClean="0"/>
              <a:t>EGAP</a:t>
            </a:r>
            <a:endParaRPr lang="cs-CZ" sz="1100" i="1" dirty="0"/>
          </a:p>
        </p:txBody>
      </p:sp>
      <p:sp>
        <p:nvSpPr>
          <p:cNvPr id="60" name="Dvojitá šipka 59"/>
          <p:cNvSpPr/>
          <p:nvPr/>
        </p:nvSpPr>
        <p:spPr bwMode="auto">
          <a:xfrm>
            <a:off x="3008296" y="3759524"/>
            <a:ext cx="2353469" cy="39356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sz="1100" dirty="0" smtClean="0"/>
              <a:t>Posouzení podkladů, stanovení ratingu, schválení</a:t>
            </a:r>
          </a:p>
          <a:p>
            <a:endParaRPr lang="cs-CZ" dirty="0"/>
          </a:p>
        </p:txBody>
      </p:sp>
      <p:sp>
        <p:nvSpPr>
          <p:cNvPr id="34" name="Nadpis 33"/>
          <p:cNvSpPr>
            <a:spLocks noGrp="1"/>
          </p:cNvSpPr>
          <p:nvPr>
            <p:ph type="title"/>
          </p:nvPr>
        </p:nvSpPr>
        <p:spPr>
          <a:xfrm>
            <a:off x="628650" y="322477"/>
            <a:ext cx="7987449" cy="10397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COVID Plus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Postup žádosti o úvěr COVID </a:t>
            </a:r>
            <a:r>
              <a:rPr lang="cs-CZ" dirty="0" smtClean="0"/>
              <a:t>Plus</a:t>
            </a:r>
            <a:endParaRPr lang="cs-CZ" dirty="0"/>
          </a:p>
        </p:txBody>
      </p:sp>
      <p:sp>
        <p:nvSpPr>
          <p:cNvPr id="61" name="Dvojitá šipka 60"/>
          <p:cNvSpPr/>
          <p:nvPr/>
        </p:nvSpPr>
        <p:spPr bwMode="auto">
          <a:xfrm>
            <a:off x="6265238" y="3759914"/>
            <a:ext cx="2350861" cy="38029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sz="1100" dirty="0" smtClean="0"/>
              <a:t>Platná a účinná</a:t>
            </a:r>
          </a:p>
          <a:p>
            <a:r>
              <a:rPr lang="cs-CZ" sz="1100" dirty="0"/>
              <a:t> </a:t>
            </a:r>
            <a:r>
              <a:rPr lang="cs-CZ" sz="1100" dirty="0" smtClean="0"/>
              <a:t>                  finanční záruka</a:t>
            </a:r>
            <a:endParaRPr lang="cs-CZ" sz="1100" dirty="0"/>
          </a:p>
        </p:txBody>
      </p:sp>
      <p:sp>
        <p:nvSpPr>
          <p:cNvPr id="50" name="Dvojitá šipka 49"/>
          <p:cNvSpPr/>
          <p:nvPr/>
        </p:nvSpPr>
        <p:spPr bwMode="auto">
          <a:xfrm>
            <a:off x="6281722" y="3374244"/>
            <a:ext cx="2334377" cy="38029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sz="1100" dirty="0" smtClean="0"/>
              <a:t>Reporting a monitoring</a:t>
            </a:r>
            <a:endParaRPr lang="cs-CZ" sz="1100" dirty="0"/>
          </a:p>
        </p:txBody>
      </p:sp>
      <p:sp>
        <p:nvSpPr>
          <p:cNvPr id="62" name="Dvojitá šipka 61"/>
          <p:cNvSpPr/>
          <p:nvPr/>
        </p:nvSpPr>
        <p:spPr bwMode="auto">
          <a:xfrm>
            <a:off x="5234890" y="3769391"/>
            <a:ext cx="1250863" cy="3708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lIns="0" rIns="0"/>
          <a:lstStyle/>
          <a:p>
            <a:r>
              <a:rPr lang="cs-CZ" sz="1000" dirty="0" smtClean="0"/>
              <a:t>Příprava</a:t>
            </a:r>
          </a:p>
          <a:p>
            <a:r>
              <a:rPr lang="cs-CZ" sz="1000" dirty="0" smtClean="0"/>
              <a:t>dokumentace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9146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628650" y="322477"/>
            <a:ext cx="7886700" cy="103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cs-CZ"/>
              <a:t>Společně to zvládneme</a:t>
            </a:r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body" idx="1"/>
          </p:nvPr>
        </p:nvSpPr>
        <p:spPr>
          <a:xfrm>
            <a:off x="628650" y="2338350"/>
            <a:ext cx="788670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b="1" dirty="0" smtClean="0"/>
              <a:t>Monika Vilhelmová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1600" dirty="0"/>
              <a:t>Exportní a projektové financování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1600" dirty="0"/>
              <a:t>Česká spořitelna, a.s</a:t>
            </a:r>
            <a:r>
              <a:rPr lang="cs-CZ" sz="1600" dirty="0" smtClean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1600" dirty="0" smtClean="0">
                <a:hlinkClick r:id="rId3"/>
              </a:rPr>
              <a:t>movilhelmova@csas.cz</a:t>
            </a:r>
            <a:r>
              <a:rPr lang="cs-CZ" sz="1600" dirty="0" smtClean="0"/>
              <a:t>, tel: +420 956 765 868 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b="1" dirty="0"/>
              <a:t>Informace k programu COVID Plus na webu: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u="sng" dirty="0" smtClean="0">
                <a:solidFill>
                  <a:schemeClr val="hlink"/>
                </a:solidFill>
                <a:hlinkClick r:id="rId4"/>
              </a:rPr>
              <a:t>www.csas.cz/cs/podnikani/uver-covid-plus</a:t>
            </a:r>
            <a:endParaRPr lang="cs-CZ" u="sng" dirty="0" smtClean="0">
              <a:solidFill>
                <a:schemeClr val="hlink"/>
              </a:solidFill>
            </a:endParaRPr>
          </a:p>
          <a:p>
            <a:pPr marL="228600" lvl="0" indent="-228600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cs-CZ" dirty="0">
                <a:solidFill>
                  <a:srgbClr val="000000"/>
                </a:solidFill>
              </a:rPr>
              <a:t>Formuláře EGAP </a:t>
            </a:r>
            <a:r>
              <a:rPr lang="cs-CZ" dirty="0" smtClean="0">
                <a:solidFill>
                  <a:srgbClr val="000000"/>
                </a:solidFill>
              </a:rPr>
              <a:t>ke </a:t>
            </a:r>
            <a:r>
              <a:rPr lang="cs-CZ" dirty="0">
                <a:solidFill>
                  <a:srgbClr val="000000"/>
                </a:solidFill>
              </a:rPr>
              <a:t>stažení </a:t>
            </a:r>
            <a:r>
              <a:rPr lang="cs-CZ" dirty="0" smtClean="0">
                <a:solidFill>
                  <a:srgbClr val="000000"/>
                </a:solidFill>
              </a:rPr>
              <a:t>na </a:t>
            </a:r>
            <a:r>
              <a:rPr lang="cs-CZ" u="sng" dirty="0">
                <a:solidFill>
                  <a:srgbClr val="0563C1"/>
                </a:solidFill>
                <a:hlinkClick r:id="rId5"/>
              </a:rPr>
              <a:t>https://</a:t>
            </a:r>
            <a:r>
              <a:rPr lang="cs-CZ" u="sng" dirty="0" smtClean="0">
                <a:solidFill>
                  <a:srgbClr val="0563C1"/>
                </a:solidFill>
                <a:hlinkClick r:id="rId5"/>
              </a:rPr>
              <a:t>eol.egap.cz/Covid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552</Words>
  <Application>Microsoft Office PowerPoint</Application>
  <PresentationFormat>Předvádění na obrazovce (4:3)</PresentationFormat>
  <Paragraphs>174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Roboto Black</vt:lpstr>
      <vt:lpstr>Calibri</vt:lpstr>
      <vt:lpstr>Arial</vt:lpstr>
      <vt:lpstr>Motiv Office</vt:lpstr>
      <vt:lpstr>ČESKÁ SPOŘITELNA Financování se zárukou EGAP COVID Plus</vt:lpstr>
      <vt:lpstr>COVID Plus Program záruk krytých ručením státu</vt:lpstr>
      <vt:lpstr>COVID Plus  Smluvní strany </vt:lpstr>
      <vt:lpstr>COVID Plus Základní parametry úvěru (1/2)</vt:lpstr>
      <vt:lpstr>COVID Plus Základní parametry úvěru (2/2)</vt:lpstr>
      <vt:lpstr>COVID Plus  Kvalifikovaný příjemce úvěru (1/2)</vt:lpstr>
      <vt:lpstr>COVID Plus  Kvalifikovaný příjemce úvěru (2/2)</vt:lpstr>
      <vt:lpstr>COVID Plus Postup žádosti o úvěr COVID Plus</vt:lpstr>
      <vt:lpstr>Společně to zvládneme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SPOŘITELNA Financování se zárukou EGAP COVID Plus</dc:title>
  <dc:creator>Dlouhá Iva</dc:creator>
  <cp:lastModifiedBy>Vilhelmová Monika</cp:lastModifiedBy>
  <cp:revision>87</cp:revision>
  <cp:lastPrinted>2020-06-10T13:38:51Z</cp:lastPrinted>
  <dcterms:created xsi:type="dcterms:W3CDTF">2020-05-24T14:14:31Z</dcterms:created>
  <dcterms:modified xsi:type="dcterms:W3CDTF">2020-06-16T09:15:37Z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a104e-2916-42dc-a2f6-6210338509ed_Enabled">
    <vt:lpwstr>True</vt:lpwstr>
  </property>
  <property fmtid="{D5CDD505-2E9C-101B-9397-08002B2CF9AE}" pid="3" name="MSIP_Label_2b3a104e-2916-42dc-a2f6-6210338509ed_SiteId">
    <vt:lpwstr>e70aafb3-2e89-46a5-ba50-66803e8a4411</vt:lpwstr>
  </property>
  <property fmtid="{D5CDD505-2E9C-101B-9397-08002B2CF9AE}" pid="4" name="MSIP_Label_2b3a104e-2916-42dc-a2f6-6210338509ed_Owner">
    <vt:lpwstr>idlouha@csas.cz</vt:lpwstr>
  </property>
  <property fmtid="{D5CDD505-2E9C-101B-9397-08002B2CF9AE}" pid="5" name="MSIP_Label_2b3a104e-2916-42dc-a2f6-6210338509ed_SetDate">
    <vt:lpwstr>2020-05-24T14:52:53.5353305Z</vt:lpwstr>
  </property>
  <property fmtid="{D5CDD505-2E9C-101B-9397-08002B2CF9AE}" pid="6" name="MSIP_Label_2b3a104e-2916-42dc-a2f6-6210338509ed_Name">
    <vt:lpwstr>CS Internal</vt:lpwstr>
  </property>
  <property fmtid="{D5CDD505-2E9C-101B-9397-08002B2CF9AE}" pid="7" name="MSIP_Label_2b3a104e-2916-42dc-a2f6-6210338509ed_Application">
    <vt:lpwstr>Microsoft Azure Information Protection</vt:lpwstr>
  </property>
  <property fmtid="{D5CDD505-2E9C-101B-9397-08002B2CF9AE}" pid="8" name="MSIP_Label_2b3a104e-2916-42dc-a2f6-6210338509ed_ActionId">
    <vt:lpwstr>893c5837-fdf8-4d1a-b81c-10852f35b7c9</vt:lpwstr>
  </property>
  <property fmtid="{D5CDD505-2E9C-101B-9397-08002B2CF9AE}" pid="9" name="MSIP_Label_2b3a104e-2916-42dc-a2f6-6210338509ed_Extended_MSFT_Method">
    <vt:lpwstr>Automatic</vt:lpwstr>
  </property>
  <property fmtid="{D5CDD505-2E9C-101B-9397-08002B2CF9AE}" pid="10" name="Sensitivity">
    <vt:lpwstr>CS Internal</vt:lpwstr>
  </property>
</Properties>
</file>